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3"/>
  </p:notesMasterIdLst>
  <p:sldIdLst>
    <p:sldId id="256" r:id="rId2"/>
    <p:sldId id="257" r:id="rId3"/>
    <p:sldId id="304" r:id="rId4"/>
    <p:sldId id="258" r:id="rId5"/>
    <p:sldId id="305" r:id="rId6"/>
    <p:sldId id="259" r:id="rId7"/>
    <p:sldId id="293" r:id="rId8"/>
    <p:sldId id="260" r:id="rId9"/>
    <p:sldId id="306" r:id="rId10"/>
    <p:sldId id="264" r:id="rId11"/>
    <p:sldId id="292" r:id="rId12"/>
    <p:sldId id="294" r:id="rId13"/>
    <p:sldId id="295" r:id="rId14"/>
    <p:sldId id="302" r:id="rId15"/>
    <p:sldId id="262" r:id="rId16"/>
    <p:sldId id="296" r:id="rId17"/>
    <p:sldId id="297" r:id="rId18"/>
    <p:sldId id="298" r:id="rId19"/>
    <p:sldId id="299" r:id="rId20"/>
    <p:sldId id="300" r:id="rId21"/>
    <p:sldId id="291" r:id="rId22"/>
  </p:sldIdLst>
  <p:sldSz cx="9144000" cy="5143500" type="screen16x9"/>
  <p:notesSz cx="6858000" cy="9144000"/>
  <p:embeddedFontLst>
    <p:embeddedFont>
      <p:font typeface="Open Sans ExtraBold" panose="020B0604020202020204" charset="0"/>
      <p:bold r:id="rId24"/>
      <p:boldItalic r:id="rId25"/>
    </p:embeddedFont>
    <p:embeddedFont>
      <p:font typeface="Overpass Black" panose="020B0604020202020204" charset="0"/>
      <p:bold r:id="rId26"/>
      <p:boldItalic r:id="rId27"/>
    </p:embeddedFont>
    <p:embeddedFont>
      <p:font typeface="Fira Sans Extra Condensed Medium" panose="020B060402020202020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C4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87D2E6-6072-4A63-A67B-ADAB269C9C62}">
  <a:tblStyle styleId="{F587D2E6-6072-4A63-A67B-ADAB269C9C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6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a7274a1822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a7274a1822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40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a7274a1822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a7274a1822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299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4"/>
        <p:cNvGrpSpPr/>
        <p:nvPr/>
      </p:nvGrpSpPr>
      <p:grpSpPr>
        <a:xfrm>
          <a:off x="0" y="0"/>
          <a:ext cx="0" cy="0"/>
          <a:chOff x="0" y="0"/>
          <a:chExt cx="0" cy="0"/>
        </a:xfrm>
      </p:grpSpPr>
      <p:sp>
        <p:nvSpPr>
          <p:cNvPr id="3495" name="Google Shape;3495;ga1fb274c5c_2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6" name="Google Shape;3496;ga1fb274c5c_2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a7274a1822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a7274a1822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ga7274a182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9" name="Google Shape;2139;ga7274a18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a7274a1822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a7274a1822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a7274a1822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a7274a1822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08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4"/>
        <p:cNvGrpSpPr/>
        <p:nvPr/>
      </p:nvGrpSpPr>
      <p:grpSpPr>
        <a:xfrm>
          <a:off x="0" y="0"/>
          <a:ext cx="0" cy="0"/>
          <a:chOff x="0" y="0"/>
          <a:chExt cx="0" cy="0"/>
        </a:xfrm>
      </p:grpSpPr>
      <p:sp>
        <p:nvSpPr>
          <p:cNvPr id="2175" name="Google Shape;2175;ga7274a1822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6" name="Google Shape;2176;ga7274a1822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a7274a1822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a7274a1822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078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806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mt="66000"/>
          </a:blip>
          <a:stretch>
            <a:fillRect/>
          </a:stretch>
        </p:blipFill>
        <p:spPr>
          <a:xfrm rot="1326165" flipH="1">
            <a:off x="-1328945" y="-932567"/>
            <a:ext cx="3297389" cy="2276634"/>
          </a:xfrm>
          <a:prstGeom prst="rect">
            <a:avLst/>
          </a:prstGeom>
          <a:noFill/>
          <a:ln>
            <a:noFill/>
          </a:ln>
        </p:spPr>
      </p:pic>
      <p:pic>
        <p:nvPicPr>
          <p:cNvPr id="12" name="Google Shape;12;p2"/>
          <p:cNvPicPr preferRelativeResize="0"/>
          <p:nvPr/>
        </p:nvPicPr>
        <p:blipFill>
          <a:blip r:embed="rId3">
            <a:alphaModFix amt="64000"/>
          </a:blip>
          <a:stretch>
            <a:fillRect/>
          </a:stretch>
        </p:blipFill>
        <p:spPr>
          <a:xfrm rot="2440329">
            <a:off x="6865875" y="-711275"/>
            <a:ext cx="3592175" cy="3021601"/>
          </a:xfrm>
          <a:prstGeom prst="rect">
            <a:avLst/>
          </a:prstGeom>
          <a:noFill/>
          <a:ln>
            <a:noFill/>
          </a:ln>
        </p:spPr>
      </p:pic>
      <p:pic>
        <p:nvPicPr>
          <p:cNvPr id="13" name="Google Shape;13;p2"/>
          <p:cNvPicPr preferRelativeResize="0"/>
          <p:nvPr/>
        </p:nvPicPr>
        <p:blipFill>
          <a:blip r:embed="rId4">
            <a:alphaModFix amt="67000"/>
          </a:blip>
          <a:stretch>
            <a:fillRect/>
          </a:stretch>
        </p:blipFill>
        <p:spPr>
          <a:xfrm rot="5400000" flipH="1">
            <a:off x="-1871711" y="-356575"/>
            <a:ext cx="2894875" cy="2593326"/>
          </a:xfrm>
          <a:prstGeom prst="rect">
            <a:avLst/>
          </a:prstGeom>
          <a:noFill/>
          <a:ln>
            <a:noFill/>
          </a:ln>
        </p:spPr>
      </p:pic>
      <p:pic>
        <p:nvPicPr>
          <p:cNvPr id="14" name="Google Shape;14;p2"/>
          <p:cNvPicPr preferRelativeResize="0"/>
          <p:nvPr/>
        </p:nvPicPr>
        <p:blipFill>
          <a:blip r:embed="rId2">
            <a:alphaModFix amt="66000"/>
          </a:blip>
          <a:stretch>
            <a:fillRect/>
          </a:stretch>
        </p:blipFill>
        <p:spPr>
          <a:xfrm rot="1326165" flipH="1">
            <a:off x="-889245" y="3430558"/>
            <a:ext cx="3297389" cy="2276634"/>
          </a:xfrm>
          <a:prstGeom prst="rect">
            <a:avLst/>
          </a:prstGeom>
          <a:noFill/>
          <a:ln>
            <a:noFill/>
          </a:ln>
        </p:spPr>
      </p:pic>
      <p:pic>
        <p:nvPicPr>
          <p:cNvPr id="15" name="Google Shape;15;p2"/>
          <p:cNvPicPr preferRelativeResize="0"/>
          <p:nvPr/>
        </p:nvPicPr>
        <p:blipFill>
          <a:blip r:embed="rId5">
            <a:alphaModFix amt="82000"/>
          </a:blip>
          <a:stretch>
            <a:fillRect/>
          </a:stretch>
        </p:blipFill>
        <p:spPr>
          <a:xfrm rot="10670981">
            <a:off x="6959826" y="3022524"/>
            <a:ext cx="3632875" cy="2999026"/>
          </a:xfrm>
          <a:prstGeom prst="rect">
            <a:avLst/>
          </a:prstGeom>
          <a:noFill/>
          <a:ln>
            <a:noFill/>
          </a:ln>
        </p:spPr>
      </p:pic>
      <p:grpSp>
        <p:nvGrpSpPr>
          <p:cNvPr id="16" name="Google Shape;16;p2"/>
          <p:cNvGrpSpPr/>
          <p:nvPr/>
        </p:nvGrpSpPr>
        <p:grpSpPr>
          <a:xfrm rot="-2700000">
            <a:off x="381980" y="2801012"/>
            <a:ext cx="1344349" cy="2469678"/>
            <a:chOff x="272875" y="1419395"/>
            <a:chExt cx="255950" cy="563168"/>
          </a:xfrm>
        </p:grpSpPr>
        <p:sp>
          <p:nvSpPr>
            <p:cNvPr id="17" name="Google Shape;17;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rot="-2700000">
            <a:off x="7112113" y="-364316"/>
            <a:ext cx="1344349" cy="1995327"/>
            <a:chOff x="272875" y="1527563"/>
            <a:chExt cx="255950" cy="455000"/>
          </a:xfrm>
        </p:grpSpPr>
        <p:sp>
          <p:nvSpPr>
            <p:cNvPr id="53" name="Google Shape;53;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2"/>
          <p:cNvSpPr/>
          <p:nvPr/>
        </p:nvSpPr>
        <p:spPr>
          <a:xfrm rot="10800000">
            <a:off x="4793599" y="4568874"/>
            <a:ext cx="2265082" cy="21658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70"/>
        <p:cNvGrpSpPr/>
        <p:nvPr/>
      </p:nvGrpSpPr>
      <p:grpSpPr>
        <a:xfrm>
          <a:off x="0" y="0"/>
          <a:ext cx="0" cy="0"/>
          <a:chOff x="0" y="0"/>
          <a:chExt cx="0" cy="0"/>
        </a:xfrm>
      </p:grpSpPr>
      <p:pic>
        <p:nvPicPr>
          <p:cNvPr id="771" name="Google Shape;771;p15"/>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772" name="Google Shape;772;p15"/>
          <p:cNvGrpSpPr/>
          <p:nvPr/>
        </p:nvGrpSpPr>
        <p:grpSpPr>
          <a:xfrm rot="2700046">
            <a:off x="8023488" y="3760130"/>
            <a:ext cx="1344367" cy="1995327"/>
            <a:chOff x="272875" y="1527563"/>
            <a:chExt cx="255950" cy="455000"/>
          </a:xfrm>
        </p:grpSpPr>
        <p:sp>
          <p:nvSpPr>
            <p:cNvPr id="773" name="Google Shape;773;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8" name="Google Shape;808;p15"/>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09" name="Google Shape;809;p15"/>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810" name="Google Shape;810;p15"/>
          <p:cNvGrpSpPr/>
          <p:nvPr/>
        </p:nvGrpSpPr>
        <p:grpSpPr>
          <a:xfrm rot="-7181356">
            <a:off x="474922" y="-1462434"/>
            <a:ext cx="1344356" cy="2469645"/>
            <a:chOff x="272875" y="1419395"/>
            <a:chExt cx="255950" cy="563168"/>
          </a:xfrm>
        </p:grpSpPr>
        <p:sp>
          <p:nvSpPr>
            <p:cNvPr id="811" name="Google Shape;811;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15"/>
          <p:cNvSpPr/>
          <p:nvPr/>
        </p:nvSpPr>
        <p:spPr>
          <a:xfrm rot="3011561">
            <a:off x="8384437" y="-79649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r>
              <a:rPr lang="en-US"/>
              <a:t>Click to edit Master title style</a:t>
            </a:r>
            <a:endParaRPr/>
          </a:p>
        </p:txBody>
      </p:sp>
    </p:spTree>
    <p:extLst>
      <p:ext uri="{BB962C8B-B14F-4D97-AF65-F5344CB8AC3E}">
        <p14:creationId xmlns:p14="http://schemas.microsoft.com/office/powerpoint/2010/main" val="252030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170" name="Google Shape;170;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2" name="Google Shape;172;p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0"/>
        <p:cNvGrpSpPr/>
        <p:nvPr/>
      </p:nvGrpSpPr>
      <p:grpSpPr>
        <a:xfrm>
          <a:off x="0" y="0"/>
          <a:ext cx="0" cy="0"/>
          <a:chOff x="0" y="0"/>
          <a:chExt cx="0" cy="0"/>
        </a:xfrm>
      </p:grpSpPr>
      <p:sp>
        <p:nvSpPr>
          <p:cNvPr id="541" name="Google Shape;541;p9"/>
          <p:cNvSpPr txBox="1">
            <a:spLocks noGrp="1"/>
          </p:cNvSpPr>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2" name="Google Shape;542;p9"/>
          <p:cNvSpPr txBox="1">
            <a:spLocks noGrp="1"/>
          </p:cNvSpPr>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543" name="Google Shape;543;p9"/>
          <p:cNvPicPr preferRelativeResize="0"/>
          <p:nvPr/>
        </p:nvPicPr>
        <p:blipFill>
          <a:blip r:embed="rId2">
            <a:alphaModFix amt="65000"/>
          </a:blip>
          <a:stretch>
            <a:fillRect/>
          </a:stretch>
        </p:blipFill>
        <p:spPr>
          <a:xfrm>
            <a:off x="6498000" y="3581373"/>
            <a:ext cx="3440400" cy="2840126"/>
          </a:xfrm>
          <a:prstGeom prst="rect">
            <a:avLst/>
          </a:prstGeom>
          <a:noFill/>
          <a:ln>
            <a:noFill/>
          </a:ln>
        </p:spPr>
      </p:pic>
      <p:sp>
        <p:nvSpPr>
          <p:cNvPr id="544" name="Google Shape;544;p9"/>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9"/>
          <p:cNvGrpSpPr/>
          <p:nvPr/>
        </p:nvGrpSpPr>
        <p:grpSpPr>
          <a:xfrm rot="-6629356">
            <a:off x="7495291" y="3526103"/>
            <a:ext cx="1344346" cy="2469672"/>
            <a:chOff x="272875" y="1419395"/>
            <a:chExt cx="255950" cy="563168"/>
          </a:xfrm>
        </p:grpSpPr>
        <p:sp>
          <p:nvSpPr>
            <p:cNvPr id="546" name="Google Shape;546;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1" name="Google Shape;581;p9"/>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08" name="Google Shape;708;p13"/>
          <p:cNvSpPr txBox="1">
            <a:spLocks noGrp="1"/>
          </p:cNvSpPr>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3"/>
          <p:cNvSpPr txBox="1">
            <a:spLocks noGrp="1"/>
          </p:cNvSpPr>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0" name="Google Shape;710;p13"/>
          <p:cNvSpPr txBox="1">
            <a:spLocks noGrp="1"/>
          </p:cNvSpPr>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1" name="Google Shape;711;p13"/>
          <p:cNvSpPr txBox="1">
            <a:spLocks noGrp="1"/>
          </p:cNvSpPr>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2" name="Google Shape;712;p13"/>
          <p:cNvSpPr txBox="1">
            <a:spLocks noGrp="1"/>
          </p:cNvSpPr>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3" name="Google Shape;713;p13"/>
          <p:cNvSpPr txBox="1">
            <a:spLocks noGrp="1"/>
          </p:cNvSpPr>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4" name="Google Shape;714;p13"/>
          <p:cNvSpPr txBox="1">
            <a:spLocks noGrp="1"/>
          </p:cNvSpPr>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5" name="Google Shape;715;p13"/>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6" name="Google Shape;716;p13"/>
          <p:cNvSpPr txBox="1">
            <a:spLocks noGrp="1"/>
          </p:cNvSpPr>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7" name="Google Shape;717;p13"/>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8"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19" name="Google Shape;719;p13"/>
          <p:cNvSpPr txBox="1">
            <a:spLocks noGrp="1"/>
          </p:cNvSpPr>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0" name="Google Shape;720;p13"/>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1" name="Google Shape;721;p13"/>
          <p:cNvSpPr txBox="1">
            <a:spLocks noGrp="1"/>
          </p:cNvSpPr>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2" name="Google Shape;722;p13"/>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4" name="Google Shape;724;p13"/>
          <p:cNvSpPr txBox="1">
            <a:spLocks noGrp="1"/>
          </p:cNvSpPr>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6" name="Google Shape;726;p13"/>
          <p:cNvSpPr txBox="1">
            <a:spLocks noGrp="1"/>
          </p:cNvSpPr>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7" name="Google Shape;727;p13"/>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66"/>
        <p:cNvGrpSpPr/>
        <p:nvPr/>
      </p:nvGrpSpPr>
      <p:grpSpPr>
        <a:xfrm>
          <a:off x="0" y="0"/>
          <a:ext cx="0" cy="0"/>
          <a:chOff x="0" y="0"/>
          <a:chExt cx="0" cy="0"/>
        </a:xfrm>
      </p:grpSpPr>
      <p:grpSp>
        <p:nvGrpSpPr>
          <p:cNvPr id="967" name="Google Shape;967;p18"/>
          <p:cNvGrpSpPr/>
          <p:nvPr/>
        </p:nvGrpSpPr>
        <p:grpSpPr>
          <a:xfrm>
            <a:off x="-1680776" y="-4224695"/>
            <a:ext cx="16179801" cy="13950337"/>
            <a:chOff x="-1680776" y="-4224695"/>
            <a:chExt cx="16179801" cy="13950337"/>
          </a:xfrm>
        </p:grpSpPr>
        <p:pic>
          <p:nvPicPr>
            <p:cNvPr id="968" name="Google Shape;968;p18"/>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a:spLocks noGrp="1"/>
          </p:cNvSpPr>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5" name="Google Shape;975;p18"/>
          <p:cNvSpPr txBox="1">
            <a:spLocks noGrp="1"/>
          </p:cNvSpPr>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76" name="Google Shape;976;p18"/>
          <p:cNvGrpSpPr/>
          <p:nvPr/>
        </p:nvGrpSpPr>
        <p:grpSpPr>
          <a:xfrm rot="5400065">
            <a:off x="8667137" y="-1129839"/>
            <a:ext cx="1344377" cy="1995312"/>
            <a:chOff x="272875" y="1527563"/>
            <a:chExt cx="255950" cy="455000"/>
          </a:xfrm>
        </p:grpSpPr>
        <p:sp>
          <p:nvSpPr>
            <p:cNvPr id="977"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CUSTOM_1">
    <p:spTree>
      <p:nvGrpSpPr>
        <p:cNvPr id="1" name="Shape 1493"/>
        <p:cNvGrpSpPr/>
        <p:nvPr/>
      </p:nvGrpSpPr>
      <p:grpSpPr>
        <a:xfrm>
          <a:off x="0" y="0"/>
          <a:ext cx="0" cy="0"/>
          <a:chOff x="0" y="0"/>
          <a:chExt cx="0" cy="0"/>
        </a:xfrm>
      </p:grpSpPr>
      <p:sp>
        <p:nvSpPr>
          <p:cNvPr id="1494" name="Google Shape;1494;p25"/>
          <p:cNvSpPr txBox="1">
            <a:spLocks noGrp="1"/>
          </p:cNvSpPr>
          <p:nvPr>
            <p:ph type="subTitle" idx="1"/>
          </p:nvPr>
        </p:nvSpPr>
        <p:spPr>
          <a:xfrm>
            <a:off x="671450" y="2555700"/>
            <a:ext cx="3566700" cy="116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95" name="Google Shape;1495;p25"/>
          <p:cNvSpPr txBox="1">
            <a:spLocks noGrp="1"/>
          </p:cNvSpPr>
          <p:nvPr>
            <p:ph type="ctrTitle"/>
          </p:nvPr>
        </p:nvSpPr>
        <p:spPr>
          <a:xfrm>
            <a:off x="671450" y="1875052"/>
            <a:ext cx="2604300" cy="573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1496" name="Google Shape;1496;p25"/>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1497" name="Google Shape;1497;p25"/>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1498" name="Google Shape;1498;p25"/>
          <p:cNvGrpSpPr/>
          <p:nvPr/>
        </p:nvGrpSpPr>
        <p:grpSpPr>
          <a:xfrm rot="-2700000">
            <a:off x="8026513" y="-183341"/>
            <a:ext cx="1344349" cy="1995327"/>
            <a:chOff x="272875" y="1527563"/>
            <a:chExt cx="255950" cy="455000"/>
          </a:xfrm>
        </p:grpSpPr>
        <p:sp>
          <p:nvSpPr>
            <p:cNvPr id="1499" name="Google Shape;1499;p2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4" name="Google Shape;1534;p25"/>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5" name="Google Shape;1535;p25"/>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1536" name="Google Shape;1536;p25"/>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668"/>
        <p:cNvGrpSpPr/>
        <p:nvPr/>
      </p:nvGrpSpPr>
      <p:grpSpPr>
        <a:xfrm>
          <a:off x="0" y="0"/>
          <a:ext cx="0" cy="0"/>
          <a:chOff x="0" y="0"/>
          <a:chExt cx="0" cy="0"/>
        </a:xfrm>
      </p:grpSpPr>
      <p:pic>
        <p:nvPicPr>
          <p:cNvPr id="1669" name="Google Shape;1669;p28"/>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670" name="Google Shape;1670;p28"/>
          <p:cNvGrpSpPr/>
          <p:nvPr/>
        </p:nvGrpSpPr>
        <p:grpSpPr>
          <a:xfrm rot="-987768">
            <a:off x="7751817" y="-266278"/>
            <a:ext cx="1344359" cy="1995308"/>
            <a:chOff x="272875" y="1527563"/>
            <a:chExt cx="255950" cy="455000"/>
          </a:xfrm>
        </p:grpSpPr>
        <p:sp>
          <p:nvSpPr>
            <p:cNvPr id="1671" name="Google Shape;1671;p2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06" name="Google Shape;1706;p28"/>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07" name="Google Shape;1707;p28"/>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08" name="Google Shape;1708;p28"/>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8"/>
          <p:cNvSpPr txBox="1">
            <a:spLocks noGrp="1"/>
          </p:cNvSpPr>
          <p:nvPr>
            <p:ph type="title"/>
          </p:nvPr>
        </p:nvSpPr>
        <p:spPr>
          <a:xfrm>
            <a:off x="732375"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0" name="Google Shape;1710;p28"/>
          <p:cNvSpPr txBox="1">
            <a:spLocks noGrp="1"/>
          </p:cNvSpPr>
          <p:nvPr>
            <p:ph type="subTitle" idx="1"/>
          </p:nvPr>
        </p:nvSpPr>
        <p:spPr>
          <a:xfrm>
            <a:off x="475175" y="2194825"/>
            <a:ext cx="4096800" cy="24903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1" name="Google Shape;1711;p28"/>
          <p:cNvSpPr txBox="1">
            <a:spLocks noGrp="1"/>
          </p:cNvSpPr>
          <p:nvPr>
            <p:ph type="title" idx="2"/>
          </p:nvPr>
        </p:nvSpPr>
        <p:spPr>
          <a:xfrm>
            <a:off x="4578150"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2" name="Google Shape;1712;p28"/>
          <p:cNvSpPr txBox="1">
            <a:spLocks noGrp="1"/>
          </p:cNvSpPr>
          <p:nvPr>
            <p:ph type="subTitle" idx="3"/>
          </p:nvPr>
        </p:nvSpPr>
        <p:spPr>
          <a:xfrm>
            <a:off x="4578150" y="2194825"/>
            <a:ext cx="40968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3" name="Google Shape;1713;p28"/>
          <p:cNvSpPr txBox="1">
            <a:spLocks noGrp="1"/>
          </p:cNvSpPr>
          <p:nvPr>
            <p:ph type="ctrTitle" idx="4"/>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84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64" r:id="rId6"/>
    <p:sldLayoutId id="2147483671" r:id="rId7"/>
    <p:sldLayoutId id="2147483674" r:id="rId8"/>
    <p:sldLayoutId id="2147483677" r:id="rId9"/>
    <p:sldLayoutId id="2147483678" r:id="rId10"/>
    <p:sldLayoutId id="2147483679" r:id="rId11"/>
    <p:sldLayoutId id="2147483680" r:id="rId12"/>
    <p:sldLayoutId id="2147483681" r:id="rId13"/>
    <p:sldLayoutId id="214748368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tukumapasacina.lv/uploads/1/5/8/1/15812448/ieks.kart.not.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tukumapasacina.lv/uploads/1/5/8/1/15812448/kartiba_kada_uzturas_vecaki_un_citas_personas.pdf" TargetMode="External"/><Relationship Id="rId4" Type="http://schemas.openxmlformats.org/officeDocument/2006/relationships/hyperlink" Target="https://www.tukumapasacina.lv/uploads/1/5/8/1/15812448/covid-19-noteikumi.docx.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pic>
        <p:nvPicPr>
          <p:cNvPr id="2125" name="Google Shape;2125;p38"/>
          <p:cNvPicPr preferRelativeResize="0"/>
          <p:nvPr/>
        </p:nvPicPr>
        <p:blipFill>
          <a:blip r:embed="rId3">
            <a:alphaModFix amt="74000"/>
          </a:blip>
          <a:stretch>
            <a:fillRect/>
          </a:stretch>
        </p:blipFill>
        <p:spPr>
          <a:xfrm rot="9461196">
            <a:off x="1917996" y="2388117"/>
            <a:ext cx="2894873" cy="2593323"/>
          </a:xfrm>
          <a:prstGeom prst="rect">
            <a:avLst/>
          </a:prstGeom>
          <a:noFill/>
          <a:ln>
            <a:noFill/>
          </a:ln>
        </p:spPr>
      </p:pic>
      <p:pic>
        <p:nvPicPr>
          <p:cNvPr id="2126" name="Google Shape;2126;p38"/>
          <p:cNvPicPr preferRelativeResize="0"/>
          <p:nvPr/>
        </p:nvPicPr>
        <p:blipFill>
          <a:blip r:embed="rId4">
            <a:alphaModFix amt="74000"/>
          </a:blip>
          <a:stretch>
            <a:fillRect/>
          </a:stretch>
        </p:blipFill>
        <p:spPr>
          <a:xfrm rot="1377427">
            <a:off x="4764679" y="752254"/>
            <a:ext cx="2894876" cy="2593327"/>
          </a:xfrm>
          <a:prstGeom prst="rect">
            <a:avLst/>
          </a:prstGeom>
          <a:noFill/>
          <a:ln>
            <a:noFill/>
          </a:ln>
        </p:spPr>
      </p:pic>
      <p:sp>
        <p:nvSpPr>
          <p:cNvPr id="2128" name="Google Shape;2128;p38"/>
          <p:cNvSpPr txBox="1">
            <a:spLocks noGrp="1"/>
          </p:cNvSpPr>
          <p:nvPr>
            <p:ph type="ctrTitle"/>
          </p:nvPr>
        </p:nvSpPr>
        <p:spPr>
          <a:xfrm>
            <a:off x="1343998" y="409365"/>
            <a:ext cx="6291000" cy="12476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v-LV" dirty="0"/>
              <a:t>Iepazīsimies !</a:t>
            </a:r>
            <a:endParaRPr dirty="0"/>
          </a:p>
        </p:txBody>
      </p:sp>
      <p:sp>
        <p:nvSpPr>
          <p:cNvPr id="2130" name="Google Shape;2130;p38"/>
          <p:cNvSpPr/>
          <p:nvPr/>
        </p:nvSpPr>
        <p:spPr>
          <a:xfrm>
            <a:off x="-3657600" y="7305175"/>
            <a:ext cx="792600" cy="792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Picture 13">
            <a:extLst>
              <a:ext uri="{FF2B5EF4-FFF2-40B4-BE49-F238E27FC236}">
                <a16:creationId xmlns:a16="http://schemas.microsoft.com/office/drawing/2014/main" id="{035FB7FA-8068-4D07-B2C1-DDB96111FED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469" b="90000" l="9453" r="90000">
                        <a14:foregroundMark x1="19219" y1="70859" x2="19219" y2="70859"/>
                        <a14:foregroundMark x1="18594" y1="75781" x2="18594" y2="75781"/>
                        <a14:foregroundMark x1="28281" y1="79688" x2="28281" y2="79688"/>
                        <a14:foregroundMark x1="75078" y1="88516" x2="75078" y2="88516"/>
                        <a14:foregroundMark x1="69844" y1="73672" x2="69844" y2="73672"/>
                        <a14:foregroundMark x1="42656" y1="8828" x2="42656" y2="8828"/>
                        <a14:foregroundMark x1="45234" y1="8594" x2="45234" y2="8594"/>
                        <a14:foregroundMark x1="44766" y1="5469" x2="44766" y2="5469"/>
                        <a14:foregroundMark x1="9453" y1="30234" x2="9453" y2="30234"/>
                        <a14:foregroundMark x1="72891" y1="81797" x2="72891" y2="81797"/>
                        <a14:foregroundMark x1="26172" y1="82188" x2="26172" y2="82188"/>
                        <a14:foregroundMark x1="41016" y1="81563" x2="41016" y2="81563"/>
                        <a14:foregroundMark x1="73203" y1="81094" x2="73203" y2="81094"/>
                        <a14:foregroundMark x1="83906" y1="81250" x2="83906" y2="81250"/>
                        <a14:foregroundMark x1="87891" y1="18359" x2="87891" y2="18359"/>
                        <a14:foregroundMark x1="87734" y1="18125" x2="87734" y2="18125"/>
                        <a14:foregroundMark x1="87266" y1="18047" x2="87266" y2="18047"/>
                        <a14:foregroundMark x1="16875" y1="79688" x2="16875" y2="79688"/>
                      </a14:backgroundRemoval>
                    </a14:imgEffect>
                  </a14:imgLayer>
                </a14:imgProps>
              </a:ext>
            </a:extLst>
          </a:blip>
          <a:srcRect b="32024"/>
          <a:stretch/>
        </p:blipFill>
        <p:spPr>
          <a:xfrm>
            <a:off x="1093333" y="1556720"/>
            <a:ext cx="4541108" cy="3086850"/>
          </a:xfrm>
          <a:prstGeom prst="rect">
            <a:avLst/>
          </a:prstGeom>
        </p:spPr>
      </p:pic>
      <p:pic>
        <p:nvPicPr>
          <p:cNvPr id="15" name="Picture 14">
            <a:extLst>
              <a:ext uri="{FF2B5EF4-FFF2-40B4-BE49-F238E27FC236}">
                <a16:creationId xmlns:a16="http://schemas.microsoft.com/office/drawing/2014/main" id="{78C95630-DD64-4924-9BF3-5902913C65A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469" b="90000" l="9453" r="90000">
                        <a14:foregroundMark x1="19219" y1="70859" x2="19219" y2="70859"/>
                        <a14:foregroundMark x1="18594" y1="75781" x2="18594" y2="75781"/>
                        <a14:foregroundMark x1="28281" y1="79688" x2="28281" y2="79688"/>
                        <a14:foregroundMark x1="75078" y1="88516" x2="75078" y2="88516"/>
                        <a14:foregroundMark x1="69844" y1="73672" x2="69844" y2="73672"/>
                        <a14:foregroundMark x1="42656" y1="8828" x2="42656" y2="8828"/>
                        <a14:foregroundMark x1="45234" y1="8594" x2="45234" y2="8594"/>
                        <a14:foregroundMark x1="44766" y1="5469" x2="44766" y2="5469"/>
                        <a14:foregroundMark x1="9453" y1="30234" x2="9453" y2="30234"/>
                        <a14:foregroundMark x1="72891" y1="81797" x2="72891" y2="81797"/>
                        <a14:foregroundMark x1="26172" y1="82188" x2="26172" y2="82188"/>
                        <a14:foregroundMark x1="41016" y1="81563" x2="41016" y2="81563"/>
                        <a14:foregroundMark x1="73203" y1="81094" x2="73203" y2="81094"/>
                        <a14:foregroundMark x1="83906" y1="81250" x2="83906" y2="81250"/>
                        <a14:foregroundMark x1="87891" y1="18359" x2="87891" y2="18359"/>
                        <a14:foregroundMark x1="87734" y1="18125" x2="87734" y2="18125"/>
                        <a14:foregroundMark x1="87266" y1="18047" x2="87266" y2="18047"/>
                        <a14:foregroundMark x1="16875" y1="79688" x2="16875" y2="79688"/>
                      </a14:backgroundRemoval>
                    </a14:imgEffect>
                  </a14:imgLayer>
                </a14:imgProps>
              </a:ext>
            </a:extLst>
          </a:blip>
          <a:srcRect t="67062"/>
          <a:stretch/>
        </p:blipFill>
        <p:spPr>
          <a:xfrm>
            <a:off x="3803079" y="3482911"/>
            <a:ext cx="3662723" cy="12064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6" name="Google Shape;2246;p46"/>
          <p:cNvSpPr txBox="1">
            <a:spLocks noGrp="1"/>
          </p:cNvSpPr>
          <p:nvPr>
            <p:ph type="title"/>
          </p:nvPr>
        </p:nvSpPr>
        <p:spPr>
          <a:xfrm>
            <a:off x="2290050" y="298507"/>
            <a:ext cx="45639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err="1"/>
              <a:t>Veselība</a:t>
            </a:r>
            <a:r>
              <a:rPr lang="en-US" sz="3000" dirty="0"/>
              <a:t> un </a:t>
            </a:r>
            <a:r>
              <a:rPr lang="en-US" sz="3000" dirty="0" err="1"/>
              <a:t>higiēna</a:t>
            </a:r>
            <a:endParaRPr lang="en-US" sz="3000" dirty="0"/>
          </a:p>
        </p:txBody>
      </p:sp>
      <p:sp>
        <p:nvSpPr>
          <p:cNvPr id="2247" name="Google Shape;2247;p46"/>
          <p:cNvSpPr txBox="1">
            <a:spLocks noGrp="1"/>
          </p:cNvSpPr>
          <p:nvPr>
            <p:ph type="subTitle" idx="1"/>
          </p:nvPr>
        </p:nvSpPr>
        <p:spPr>
          <a:xfrm>
            <a:off x="515639" y="1155146"/>
            <a:ext cx="7830839" cy="2983717"/>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lv-LV" sz="1800" dirty="0"/>
              <a:t>Bērnu uz iestādi vecāks atved VESELU (bez temperatūras un infekciju slimību pazīmēm) un tīrā apģērbā. </a:t>
            </a:r>
          </a:p>
          <a:p>
            <a:pPr marL="285750" lvl="0" indent="-285750" algn="l" rtl="0">
              <a:spcBef>
                <a:spcPts val="0"/>
              </a:spcBef>
              <a:spcAft>
                <a:spcPts val="0"/>
              </a:spcAft>
              <a:buFont typeface="Arial" panose="020B0604020202020204" pitchFamily="34" charset="0"/>
              <a:buChar char="•"/>
            </a:pPr>
            <a:r>
              <a:rPr lang="lv-LV" sz="1800" dirty="0"/>
              <a:t>Vecāki nodrošina bērnam atbilstošu apģērbu gan iekštelpām, gan maiņas apģērbu āra aktivitātēm, maiņas apavus, salvetes, ķemmi. </a:t>
            </a:r>
          </a:p>
          <a:p>
            <a:pPr marL="285750" lvl="0" indent="-285750" algn="l" rtl="0">
              <a:spcBef>
                <a:spcPts val="0"/>
              </a:spcBef>
              <a:spcAft>
                <a:spcPts val="0"/>
              </a:spcAft>
              <a:buFont typeface="Arial" panose="020B0604020202020204" pitchFamily="34" charset="0"/>
              <a:buChar char="•"/>
            </a:pPr>
            <a:r>
              <a:rPr lang="lv-LV" sz="1800" dirty="0"/>
              <a:t>Ja bērnam nepieciešamas autiņbiksītes, mitrās salvetes, mitrumu uzsūcošais paladziņš, tad par to nodrošinājumu atbildīgi ir vecāki.</a:t>
            </a:r>
          </a:p>
          <a:p>
            <a:pPr marL="285750" lvl="0" indent="-285750" algn="l" rtl="0">
              <a:spcBef>
                <a:spcPts val="0"/>
              </a:spcBef>
              <a:spcAft>
                <a:spcPts val="0"/>
              </a:spcAft>
              <a:buFont typeface="Arial" panose="020B0604020202020204" pitchFamily="34" charset="0"/>
              <a:buChar char="•"/>
            </a:pPr>
            <a:r>
              <a:rPr lang="lv-LV" sz="1800" dirty="0"/>
              <a:t>Vecāku sagādāta zobu birste un zobu pasta iestādē tiek lietota no </a:t>
            </a:r>
            <a:r>
              <a:rPr lang="lv-LV" sz="1800" dirty="0" smtClean="0"/>
              <a:t>1,5 </a:t>
            </a:r>
            <a:r>
              <a:rPr lang="lv-LV" sz="1800" dirty="0"/>
              <a:t>gadu vecuma. </a:t>
            </a:r>
          </a:p>
          <a:p>
            <a:pPr marL="285750" lvl="0" indent="-285750" algn="l" rtl="0">
              <a:spcBef>
                <a:spcPts val="0"/>
              </a:spcBef>
              <a:spcAft>
                <a:spcPts val="0"/>
              </a:spcAft>
              <a:buFont typeface="Arial" panose="020B0604020202020204" pitchFamily="34" charset="0"/>
              <a:buChar char="•"/>
            </a:pPr>
            <a:r>
              <a:rPr lang="lv-LV" sz="1800" dirty="0"/>
              <a:t>Mūzikas un sporta nodarbībām nepieciešamas deju čībiņas vai zeķes ar neslīdošu pēdu daļu.</a:t>
            </a:r>
            <a:endParaRP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41"/>
          <p:cNvSpPr txBox="1">
            <a:spLocks noGrp="1"/>
          </p:cNvSpPr>
          <p:nvPr>
            <p:ph type="subTitle" idx="1"/>
          </p:nvPr>
        </p:nvSpPr>
        <p:spPr>
          <a:xfrm>
            <a:off x="693752" y="1412432"/>
            <a:ext cx="6409994" cy="2532392"/>
          </a:xfrm>
          <a:prstGeom prst="rect">
            <a:avLst/>
          </a:prstGeom>
        </p:spPr>
        <p:txBody>
          <a:bodyPr spcFirstLastPara="1" wrap="square" lIns="91425" tIns="91425" rIns="91425" bIns="91425" anchor="ctr" anchorCtr="0">
            <a:noAutofit/>
          </a:bodyPr>
          <a:lstStyle/>
          <a:p>
            <a:pPr marL="342900" lvl="0" indent="-342900" algn="l" rtl="0">
              <a:spcBef>
                <a:spcPts val="0"/>
              </a:spcBef>
              <a:spcAft>
                <a:spcPts val="0"/>
              </a:spcAft>
              <a:buFont typeface="Arial" panose="020B0604020202020204" pitchFamily="34" charset="0"/>
              <a:buChar char="•"/>
            </a:pPr>
            <a:r>
              <a:rPr lang="lv-LV" sz="2000" dirty="0"/>
              <a:t>Bērnu skapīšos atrodas tikai vajadzīgas lietas: maiņas apģērbs, āra apģērbs, salvetes, ķemme, ūdens pudele (ar bērna vārdu).</a:t>
            </a:r>
          </a:p>
          <a:p>
            <a:pPr marL="342900" lvl="0" indent="-342900" algn="l" rtl="0">
              <a:spcBef>
                <a:spcPts val="0"/>
              </a:spcBef>
              <a:spcAft>
                <a:spcPts val="0"/>
              </a:spcAft>
              <a:buFont typeface="Arial" panose="020B0604020202020204" pitchFamily="34" charset="0"/>
              <a:buChar char="•"/>
            </a:pPr>
            <a:endParaRPr lang="lv-LV" sz="2000" dirty="0"/>
          </a:p>
          <a:p>
            <a:pPr marL="342900" lvl="0" indent="-342900" algn="l" rtl="0">
              <a:spcBef>
                <a:spcPts val="0"/>
              </a:spcBef>
              <a:spcAft>
                <a:spcPts val="0"/>
              </a:spcAft>
              <a:buFont typeface="Arial" panose="020B0604020202020204" pitchFamily="34" charset="0"/>
              <a:buChar char="•"/>
            </a:pPr>
            <a:r>
              <a:rPr lang="lv-LV" sz="2000" dirty="0"/>
              <a:t>Medikamentu lietošana iespējama tikai ar ārsta norīkojumu, individuāli saskaņojot ar medmāsu.</a:t>
            </a:r>
          </a:p>
          <a:p>
            <a:pPr marL="342900" lvl="0" indent="-342900" algn="l" rtl="0">
              <a:spcBef>
                <a:spcPts val="0"/>
              </a:spcBef>
              <a:spcAft>
                <a:spcPts val="0"/>
              </a:spcAft>
              <a:buFont typeface="Arial" panose="020B0604020202020204" pitchFamily="34" charset="0"/>
              <a:buChar char="•"/>
            </a:pPr>
            <a:endParaRPr lang="lv-LV" sz="2000" dirty="0"/>
          </a:p>
          <a:p>
            <a:pPr marL="342900" lvl="0" indent="-342900" algn="l" rtl="0">
              <a:spcBef>
                <a:spcPts val="0"/>
              </a:spcBef>
              <a:spcAft>
                <a:spcPts val="0"/>
              </a:spcAft>
              <a:buFont typeface="Arial" panose="020B0604020202020204" pitchFamily="34" charset="0"/>
              <a:buChar char="•"/>
            </a:pPr>
            <a:r>
              <a:rPr lang="lv-LV" sz="2000" dirty="0"/>
              <a:t>Gardumiem skapītī- NĒ!</a:t>
            </a:r>
            <a:endParaRPr sz="1800" i="1" dirty="0"/>
          </a:p>
        </p:txBody>
      </p:sp>
      <p:sp>
        <p:nvSpPr>
          <p:cNvPr id="2172" name="Google Shape;2172;p41"/>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txBox="1">
            <a:spLocks noGrp="1"/>
          </p:cNvSpPr>
          <p:nvPr>
            <p:ph type="ctrTitle"/>
          </p:nvPr>
        </p:nvSpPr>
        <p:spPr>
          <a:xfrm>
            <a:off x="1455932" y="533934"/>
            <a:ext cx="6222046" cy="57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v-LV" dirty="0"/>
              <a:t>Savstarpējā cieņa un sapratne</a:t>
            </a:r>
            <a:endParaRPr dirty="0"/>
          </a:p>
        </p:txBody>
      </p:sp>
    </p:spTree>
    <p:extLst>
      <p:ext uri="{BB962C8B-B14F-4D97-AF65-F5344CB8AC3E}">
        <p14:creationId xmlns:p14="http://schemas.microsoft.com/office/powerpoint/2010/main" val="199743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6" name="Google Shape;2246;p46"/>
          <p:cNvSpPr txBox="1">
            <a:spLocks noGrp="1"/>
          </p:cNvSpPr>
          <p:nvPr>
            <p:ph type="title"/>
          </p:nvPr>
        </p:nvSpPr>
        <p:spPr>
          <a:xfrm>
            <a:off x="2290050" y="298507"/>
            <a:ext cx="45639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sz="3000" dirty="0"/>
              <a:t>Sadarbība ar vecākiem</a:t>
            </a:r>
            <a:endParaRPr lang="en-US" sz="3000" dirty="0"/>
          </a:p>
        </p:txBody>
      </p:sp>
      <p:sp>
        <p:nvSpPr>
          <p:cNvPr id="2247" name="Google Shape;2247;p46"/>
          <p:cNvSpPr txBox="1">
            <a:spLocks noGrp="1"/>
          </p:cNvSpPr>
          <p:nvPr>
            <p:ph type="subTitle" idx="1"/>
          </p:nvPr>
        </p:nvSpPr>
        <p:spPr>
          <a:xfrm>
            <a:off x="515639" y="1155146"/>
            <a:ext cx="7830839" cy="2983717"/>
          </a:xfrm>
          <a:prstGeom prst="rect">
            <a:avLst/>
          </a:prstGeom>
        </p:spPr>
        <p:txBody>
          <a:bodyPr spcFirstLastPara="1" wrap="square" lIns="91425" tIns="91425" rIns="91425" bIns="91425" anchor="ctr" anchorCtr="0">
            <a:noAutofit/>
          </a:bodyPr>
          <a:lstStyle/>
          <a:p>
            <a:pPr marL="171450" lvl="0" indent="-171450" algn="l" rtl="0">
              <a:spcBef>
                <a:spcPts val="0"/>
              </a:spcBef>
              <a:spcAft>
                <a:spcPts val="0"/>
              </a:spcAft>
              <a:buFont typeface="Arial" panose="020B0604020202020204" pitchFamily="34" charset="0"/>
              <a:buChar char="•"/>
            </a:pPr>
            <a:r>
              <a:rPr lang="lv-LV" sz="1800" dirty="0"/>
              <a:t>Dot bērniem iespēju arī mājās būt patstāvīgam turpinot apgūt dažādas prasmes - pats saģērbjas, sakārto savas mantas, ieliek ēdienu, ielej dzērienu, noslauka putekļus, aplej puķes utt.</a:t>
            </a:r>
          </a:p>
          <a:p>
            <a:pPr marL="0" lvl="0" indent="0" algn="l" rtl="0">
              <a:spcBef>
                <a:spcPts val="0"/>
              </a:spcBef>
              <a:spcAft>
                <a:spcPts val="0"/>
              </a:spcAft>
            </a:pPr>
            <a:endParaRPr lang="lv-LV" sz="1800" dirty="0"/>
          </a:p>
          <a:p>
            <a:pPr marL="171450" lvl="0" indent="-171450" algn="l" rtl="0">
              <a:spcBef>
                <a:spcPts val="0"/>
              </a:spcBef>
              <a:spcAft>
                <a:spcPts val="0"/>
              </a:spcAft>
              <a:buFont typeface="Arial" panose="020B0604020202020204" pitchFamily="34" charset="0"/>
              <a:buChar char="•"/>
            </a:pPr>
            <a:r>
              <a:rPr lang="lv-LV" sz="1800" dirty="0"/>
              <a:t>Atbalsta sava bērna individuālo attīstību, sasniegumus, jo katrs bērns ir īpašs, savam vecākam svarīgs. Bērni ir dažādi.</a:t>
            </a:r>
          </a:p>
          <a:p>
            <a:pPr marL="171450" lvl="0" indent="-171450" algn="l" rtl="0">
              <a:spcBef>
                <a:spcPts val="0"/>
              </a:spcBef>
              <a:spcAft>
                <a:spcPts val="0"/>
              </a:spcAft>
              <a:buFont typeface="Arial" panose="020B0604020202020204" pitchFamily="34" charset="0"/>
              <a:buChar char="•"/>
            </a:pPr>
            <a:endParaRPr lang="lv-LV" sz="1800" dirty="0"/>
          </a:p>
          <a:p>
            <a:pPr marL="171450" lvl="0" indent="-171450" algn="l" rtl="0">
              <a:spcBef>
                <a:spcPts val="0"/>
              </a:spcBef>
              <a:spcAft>
                <a:spcPts val="0"/>
              </a:spcAft>
              <a:buFont typeface="Arial" panose="020B0604020202020204" pitchFamily="34" charset="0"/>
              <a:buChar char="•"/>
            </a:pPr>
            <a:r>
              <a:rPr lang="lv-LV" sz="1800" dirty="0"/>
              <a:t>Ejot uz mājām un mājās - pārrunā grupiņā apgūto tēmu, izpēta grāmatas utt.</a:t>
            </a:r>
          </a:p>
          <a:p>
            <a:pPr marL="171450" lvl="0" indent="-171450" algn="l" rtl="0">
              <a:spcBef>
                <a:spcPts val="0"/>
              </a:spcBef>
              <a:spcAft>
                <a:spcPts val="0"/>
              </a:spcAft>
              <a:buFont typeface="Arial" panose="020B0604020202020204" pitchFamily="34" charset="0"/>
              <a:buChar char="•"/>
            </a:pPr>
            <a:endParaRPr lang="lv-LV" sz="1800" dirty="0"/>
          </a:p>
          <a:p>
            <a:pPr marL="171450" lvl="0" indent="-171450" algn="l" rtl="0">
              <a:spcBef>
                <a:spcPts val="0"/>
              </a:spcBef>
              <a:spcAft>
                <a:spcPts val="0"/>
              </a:spcAft>
              <a:buFont typeface="Arial" panose="020B0604020202020204" pitchFamily="34" charset="0"/>
              <a:buChar char="•"/>
            </a:pPr>
            <a:r>
              <a:rPr lang="lv-LV" sz="1800" dirty="0"/>
              <a:t>Pedagogi nodrošina regulāru atgriezenisko saiti par bērna sniegumu un sasniegumiem</a:t>
            </a:r>
            <a:endParaRPr dirty="0"/>
          </a:p>
        </p:txBody>
      </p:sp>
    </p:spTree>
    <p:extLst>
      <p:ext uri="{BB962C8B-B14F-4D97-AF65-F5344CB8AC3E}">
        <p14:creationId xmlns:p14="http://schemas.microsoft.com/office/powerpoint/2010/main" val="316476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9"/>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p>
            <a:pPr marL="285750" indent="-285750">
              <a:spcAft>
                <a:spcPts val="1600"/>
              </a:spcAft>
            </a:pPr>
            <a:r>
              <a:rPr lang="en-US" sz="1800" dirty="0" err="1">
                <a:solidFill>
                  <a:schemeClr val="accent5">
                    <a:lumMod val="50000"/>
                  </a:schemeClr>
                </a:solidFill>
              </a:rPr>
              <a:t>Ar</a:t>
            </a:r>
            <a:r>
              <a:rPr lang="en-US" sz="1800" dirty="0">
                <a:solidFill>
                  <a:schemeClr val="accent5">
                    <a:lumMod val="50000"/>
                  </a:schemeClr>
                </a:solidFill>
              </a:rPr>
              <a:t> </a:t>
            </a:r>
            <a:r>
              <a:rPr lang="en-US" sz="1800" dirty="0" err="1">
                <a:solidFill>
                  <a:schemeClr val="accent5">
                    <a:lumMod val="50000"/>
                  </a:schemeClr>
                </a:solidFill>
              </a:rPr>
              <a:t>iekšējās</a:t>
            </a:r>
            <a:r>
              <a:rPr lang="en-US" sz="1800" dirty="0">
                <a:solidFill>
                  <a:schemeClr val="accent5">
                    <a:lumMod val="50000"/>
                  </a:schemeClr>
                </a:solidFill>
              </a:rPr>
              <a:t> </a:t>
            </a:r>
            <a:r>
              <a:rPr lang="en-US" sz="1800" dirty="0" err="1">
                <a:solidFill>
                  <a:schemeClr val="accent5">
                    <a:lumMod val="50000"/>
                  </a:schemeClr>
                </a:solidFill>
              </a:rPr>
              <a:t>kārtības</a:t>
            </a:r>
            <a:r>
              <a:rPr lang="en-US" sz="1800" dirty="0">
                <a:solidFill>
                  <a:schemeClr val="accent5">
                    <a:lumMod val="50000"/>
                  </a:schemeClr>
                </a:solidFill>
              </a:rPr>
              <a:t> </a:t>
            </a:r>
            <a:r>
              <a:rPr lang="en-US" sz="1800" dirty="0" err="1">
                <a:solidFill>
                  <a:schemeClr val="accent5">
                    <a:lumMod val="50000"/>
                  </a:schemeClr>
                </a:solidFill>
              </a:rPr>
              <a:t>noteikumiem</a:t>
            </a:r>
            <a:r>
              <a:rPr lang="en-US" sz="1800" dirty="0">
                <a:solidFill>
                  <a:schemeClr val="accent5">
                    <a:lumMod val="50000"/>
                  </a:schemeClr>
                </a:solidFill>
              </a:rPr>
              <a:t> </a:t>
            </a:r>
            <a:r>
              <a:rPr lang="en-US" sz="1800" dirty="0" err="1">
                <a:solidFill>
                  <a:schemeClr val="accent5">
                    <a:lumMod val="50000"/>
                  </a:schemeClr>
                </a:solidFill>
              </a:rPr>
              <a:t>varat</a:t>
            </a:r>
            <a:r>
              <a:rPr lang="en-US" sz="1800" dirty="0">
                <a:solidFill>
                  <a:schemeClr val="accent5">
                    <a:lumMod val="50000"/>
                  </a:schemeClr>
                </a:solidFill>
              </a:rPr>
              <a:t> </a:t>
            </a:r>
            <a:r>
              <a:rPr lang="en-US" sz="1800" dirty="0" err="1">
                <a:solidFill>
                  <a:schemeClr val="accent5">
                    <a:lumMod val="50000"/>
                  </a:schemeClr>
                </a:solidFill>
              </a:rPr>
              <a:t>iepazīties</a:t>
            </a:r>
            <a:r>
              <a:rPr lang="en-US" sz="1800" dirty="0">
                <a:solidFill>
                  <a:schemeClr val="accent5">
                    <a:lumMod val="50000"/>
                  </a:schemeClr>
                </a:solidFill>
              </a:rPr>
              <a:t> </a:t>
            </a:r>
            <a:r>
              <a:rPr lang="en-US" sz="1800" dirty="0" err="1">
                <a:solidFill>
                  <a:schemeClr val="accent5">
                    <a:lumMod val="50000"/>
                  </a:schemeClr>
                </a:solidFill>
              </a:rPr>
              <a:t>mūsu</a:t>
            </a:r>
            <a:r>
              <a:rPr lang="en-US" sz="1800" dirty="0">
                <a:solidFill>
                  <a:schemeClr val="accent5">
                    <a:lumMod val="50000"/>
                  </a:schemeClr>
                </a:solidFill>
              </a:rPr>
              <a:t> </a:t>
            </a:r>
            <a:r>
              <a:rPr lang="en-US" sz="1800" dirty="0" err="1">
                <a:solidFill>
                  <a:schemeClr val="accent5">
                    <a:lumMod val="50000"/>
                  </a:schemeClr>
                </a:solidFill>
              </a:rPr>
              <a:t>mājaslapā</a:t>
            </a:r>
            <a:r>
              <a:rPr lang="en-US" sz="1800" dirty="0">
                <a:solidFill>
                  <a:schemeClr val="accent5">
                    <a:lumMod val="50000"/>
                  </a:schemeClr>
                </a:solidFill>
              </a:rPr>
              <a:t> -</a:t>
            </a:r>
            <a:r>
              <a:rPr lang="lv-LV" sz="1800" dirty="0">
                <a:solidFill>
                  <a:schemeClr val="accent5">
                    <a:lumMod val="50000"/>
                  </a:schemeClr>
                </a:solidFill>
              </a:rPr>
              <a:t> </a:t>
            </a:r>
            <a:r>
              <a:rPr lang="lv-LV" sz="1800" dirty="0">
                <a:solidFill>
                  <a:schemeClr val="accent5">
                    <a:lumMod val="50000"/>
                  </a:schemeClr>
                </a:solidFill>
                <a:hlinkClick r:id="rId3">
                  <a:extLst>
                    <a:ext uri="{A12FA001-AC4F-418D-AE19-62706E023703}">
                      <ahyp:hlinkClr xmlns="" xmlns:ahyp="http://schemas.microsoft.com/office/drawing/2018/hyperlinkcolor" val="tx"/>
                    </a:ext>
                  </a:extLst>
                </a:hlinkClick>
              </a:rPr>
              <a:t>https://www.tukumapasacina.lv/uploads/1/5/8/1/15812448/ieks.kart.not.pdf</a:t>
            </a:r>
            <a:endParaRPr lang="lv-LV" sz="1800" dirty="0">
              <a:solidFill>
                <a:schemeClr val="accent5">
                  <a:lumMod val="50000"/>
                </a:schemeClr>
              </a:solidFill>
            </a:endParaRPr>
          </a:p>
          <a:p>
            <a:pPr marL="285750" indent="-285750">
              <a:spcAft>
                <a:spcPts val="1600"/>
              </a:spcAft>
            </a:pPr>
            <a:r>
              <a:rPr lang="en-US" sz="1800" dirty="0" err="1">
                <a:solidFill>
                  <a:schemeClr val="accent5">
                    <a:lumMod val="50000"/>
                  </a:schemeClr>
                </a:solidFill>
              </a:rPr>
              <a:t>Iekšējās</a:t>
            </a:r>
            <a:r>
              <a:rPr lang="en-US" sz="1800" dirty="0">
                <a:solidFill>
                  <a:schemeClr val="accent5">
                    <a:lumMod val="50000"/>
                  </a:schemeClr>
                </a:solidFill>
              </a:rPr>
              <a:t> </a:t>
            </a:r>
            <a:r>
              <a:rPr lang="en-US" sz="1800" dirty="0" err="1">
                <a:solidFill>
                  <a:schemeClr val="accent5">
                    <a:lumMod val="50000"/>
                  </a:schemeClr>
                </a:solidFill>
              </a:rPr>
              <a:t>kārtības</a:t>
            </a:r>
            <a:r>
              <a:rPr lang="en-US" sz="1800" dirty="0">
                <a:solidFill>
                  <a:schemeClr val="accent5">
                    <a:lumMod val="50000"/>
                  </a:schemeClr>
                </a:solidFill>
              </a:rPr>
              <a:t> </a:t>
            </a:r>
            <a:r>
              <a:rPr lang="en-US" sz="1800" dirty="0" err="1">
                <a:solidFill>
                  <a:schemeClr val="accent5">
                    <a:lumMod val="50000"/>
                  </a:schemeClr>
                </a:solidFill>
              </a:rPr>
              <a:t>noteikumi</a:t>
            </a:r>
            <a:r>
              <a:rPr lang="en-US" sz="1800" dirty="0">
                <a:solidFill>
                  <a:schemeClr val="accent5">
                    <a:lumMod val="50000"/>
                  </a:schemeClr>
                </a:solidFill>
              </a:rPr>
              <a:t> </a:t>
            </a:r>
            <a:r>
              <a:rPr lang="en-US" sz="1800" dirty="0" err="1">
                <a:solidFill>
                  <a:schemeClr val="accent5">
                    <a:lumMod val="50000"/>
                  </a:schemeClr>
                </a:solidFill>
              </a:rPr>
              <a:t>sakarā</a:t>
            </a:r>
            <a:r>
              <a:rPr lang="en-US" sz="1800" dirty="0">
                <a:solidFill>
                  <a:schemeClr val="accent5">
                    <a:lumMod val="50000"/>
                  </a:schemeClr>
                </a:solidFill>
              </a:rPr>
              <a:t> </a:t>
            </a:r>
            <a:r>
              <a:rPr lang="en-US" sz="1800" dirty="0" err="1">
                <a:solidFill>
                  <a:schemeClr val="accent5">
                    <a:lumMod val="50000"/>
                  </a:schemeClr>
                </a:solidFill>
              </a:rPr>
              <a:t>ar</a:t>
            </a:r>
            <a:r>
              <a:rPr lang="en-US" sz="1800" dirty="0">
                <a:solidFill>
                  <a:schemeClr val="accent5">
                    <a:lumMod val="50000"/>
                  </a:schemeClr>
                </a:solidFill>
              </a:rPr>
              <a:t> COVID-19</a:t>
            </a:r>
            <a:r>
              <a:rPr lang="lv-LV" sz="1800" dirty="0">
                <a:solidFill>
                  <a:schemeClr val="accent5">
                    <a:lumMod val="50000"/>
                  </a:schemeClr>
                </a:solidFill>
              </a:rPr>
              <a:t> - </a:t>
            </a:r>
            <a:r>
              <a:rPr lang="en-US" sz="1800" dirty="0">
                <a:solidFill>
                  <a:schemeClr val="accent5">
                    <a:lumMod val="50000"/>
                  </a:schemeClr>
                </a:solidFill>
              </a:rPr>
              <a:t> </a:t>
            </a:r>
            <a:r>
              <a:rPr lang="en-US" sz="1800" dirty="0">
                <a:solidFill>
                  <a:schemeClr val="accent5">
                    <a:lumMod val="50000"/>
                  </a:schemeClr>
                </a:solidFill>
                <a:hlinkClick r:id="rId4"/>
              </a:rPr>
              <a:t>https://</a:t>
            </a:r>
            <a:r>
              <a:rPr lang="en-US" sz="1800" dirty="0" smtClean="0">
                <a:solidFill>
                  <a:schemeClr val="accent5">
                    <a:lumMod val="50000"/>
                  </a:schemeClr>
                </a:solidFill>
                <a:hlinkClick r:id="rId4"/>
              </a:rPr>
              <a:t>www.tukumapasacina.lv/uploads/1/5/8/1/15812448/covid-19-noteikumi.docx.pdf</a:t>
            </a:r>
            <a:endParaRPr lang="lv-LV" sz="1800" dirty="0" smtClean="0">
              <a:solidFill>
                <a:schemeClr val="accent5">
                  <a:lumMod val="50000"/>
                </a:schemeClr>
              </a:solidFill>
            </a:endParaRPr>
          </a:p>
          <a:p>
            <a:pPr marL="285750" indent="-285750">
              <a:spcAft>
                <a:spcPts val="1600"/>
              </a:spcAft>
            </a:pPr>
            <a:r>
              <a:rPr lang="es-ES" sz="1800" dirty="0">
                <a:solidFill>
                  <a:schemeClr val="accent5">
                    <a:lumMod val="50000"/>
                  </a:schemeClr>
                </a:solidFill>
              </a:rPr>
              <a:t>Kārtība kādā uzturas vecāki un citas </a:t>
            </a:r>
            <a:r>
              <a:rPr lang="es-ES" sz="1800" dirty="0" smtClean="0">
                <a:solidFill>
                  <a:schemeClr val="accent5">
                    <a:lumMod val="50000"/>
                  </a:schemeClr>
                </a:solidFill>
              </a:rPr>
              <a:t>personas</a:t>
            </a:r>
            <a:r>
              <a:rPr lang="lv-LV" sz="1800" dirty="0">
                <a:solidFill>
                  <a:schemeClr val="accent5">
                    <a:lumMod val="50000"/>
                  </a:schemeClr>
                </a:solidFill>
              </a:rPr>
              <a:t> - </a:t>
            </a:r>
            <a:r>
              <a:rPr lang="lv-LV" sz="1800" dirty="0">
                <a:solidFill>
                  <a:schemeClr val="accent5">
                    <a:lumMod val="50000"/>
                  </a:schemeClr>
                </a:solidFill>
                <a:hlinkClick r:id="rId5"/>
              </a:rPr>
              <a:t>https://</a:t>
            </a:r>
            <a:r>
              <a:rPr lang="lv-LV" sz="1800" dirty="0" smtClean="0">
                <a:solidFill>
                  <a:schemeClr val="accent5">
                    <a:lumMod val="50000"/>
                  </a:schemeClr>
                </a:solidFill>
                <a:hlinkClick r:id="rId5"/>
              </a:rPr>
              <a:t>www.tukumapasacina.lv/uploads/1/5/8/1/15812448/kartiba_kada_uzturas_vecaki_un_citas_personas.pdf</a:t>
            </a:r>
            <a:r>
              <a:rPr lang="lv-LV" sz="1800" dirty="0" smtClean="0">
                <a:solidFill>
                  <a:schemeClr val="accent5">
                    <a:lumMod val="50000"/>
                  </a:schemeClr>
                </a:solidFill>
              </a:rPr>
              <a:t> </a:t>
            </a:r>
            <a:endParaRPr dirty="0">
              <a:solidFill>
                <a:schemeClr val="accent2">
                  <a:lumMod val="50000"/>
                </a:schemeClr>
              </a:solidFill>
            </a:endParaRPr>
          </a:p>
        </p:txBody>
      </p:sp>
      <p:sp>
        <p:nvSpPr>
          <p:cNvPr id="2136" name="Google Shape;2136;p39"/>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Iekšējās kārtības noteikumi</a:t>
            </a:r>
            <a:endParaRPr dirty="0"/>
          </a:p>
        </p:txBody>
      </p:sp>
    </p:spTree>
    <p:extLst>
      <p:ext uri="{BB962C8B-B14F-4D97-AF65-F5344CB8AC3E}">
        <p14:creationId xmlns:p14="http://schemas.microsoft.com/office/powerpoint/2010/main" val="389054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855" y="141435"/>
            <a:ext cx="2876107" cy="553998"/>
          </a:xfrm>
          <a:prstGeom prst="rect">
            <a:avLst/>
          </a:prstGeom>
          <a:noFill/>
        </p:spPr>
        <p:txBody>
          <a:bodyPr wrap="none" lIns="91440" tIns="45720" rIns="91440" bIns="45720">
            <a:spAutoFit/>
          </a:bodyPr>
          <a:lstStyle/>
          <a:p>
            <a:pPr algn="ctr"/>
            <a:r>
              <a:rPr lang="lv-LV" sz="3000" b="1" cap="none" spc="50" dirty="0" smtClean="0">
                <a:ln w="0"/>
                <a:solidFill>
                  <a:schemeClr val="bg2"/>
                </a:solidFill>
                <a:effectLst>
                  <a:innerShdw blurRad="63500" dist="50800" dir="13500000">
                    <a:srgbClr val="000000">
                      <a:alpha val="50000"/>
                    </a:srgbClr>
                  </a:innerShdw>
                </a:effectLst>
                <a:latin typeface="Overpass Black" panose="020B0604020202020204" charset="0"/>
              </a:rPr>
              <a:t>Bērnu drošība</a:t>
            </a:r>
            <a:endParaRPr lang="en-US" sz="3000" b="1" cap="none" spc="50" dirty="0">
              <a:ln w="0"/>
              <a:solidFill>
                <a:schemeClr val="bg2"/>
              </a:solidFill>
              <a:effectLst>
                <a:innerShdw blurRad="63500" dist="50800" dir="13500000">
                  <a:srgbClr val="000000">
                    <a:alpha val="50000"/>
                  </a:srgbClr>
                </a:innerShdw>
              </a:effectLst>
              <a:latin typeface="Overpass Black" panose="020B0604020202020204" charset="0"/>
            </a:endParaRPr>
          </a:p>
        </p:txBody>
      </p:sp>
      <p:sp>
        <p:nvSpPr>
          <p:cNvPr id="3" name="Rectangle 2"/>
          <p:cNvSpPr/>
          <p:nvPr/>
        </p:nvSpPr>
        <p:spPr>
          <a:xfrm>
            <a:off x="4479631" y="211008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230360" y="1251267"/>
            <a:ext cx="8498541" cy="3046988"/>
          </a:xfrm>
          <a:prstGeom prst="rect">
            <a:avLst/>
          </a:prstGeom>
        </p:spPr>
        <p:txBody>
          <a:bodyPr wrap="square">
            <a:spAutoFit/>
          </a:bodyPr>
          <a:lstStyle/>
          <a:p>
            <a:pPr marL="285750" indent="-285750" algn="just">
              <a:buFont typeface="Arial" panose="020B0604020202020204" pitchFamily="34" charset="0"/>
              <a:buChar char="•"/>
            </a:pPr>
            <a:r>
              <a:rPr lang="lv-LV" sz="16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Atvedot bērnu uz Iestādi, vecāki ieved viņu grupas telpās un paziņo grupas skolotājai par bērna ierašanos</a:t>
            </a:r>
            <a:r>
              <a:rPr lang="lv-LV" sz="1600" dirty="0" smtClean="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gn="just">
              <a:buFont typeface="Arial" panose="020B0604020202020204" pitchFamily="34" charset="0"/>
              <a:buChar char="•"/>
            </a:pPr>
            <a:endParaRPr lang="lv-LV" sz="16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lv-LV" sz="16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Grupas skolotājai ir tiesības vakarā neatdot bērnu personām, par kurām nav brīdinājuši vecāki, kā arī jebkurai personai, kura pēc bērna ieradusies reibuma stāvoklī.</a:t>
            </a:r>
          </a:p>
          <a:p>
            <a:pPr marL="285750" lvl="1" indent="-285750" algn="just">
              <a:buFont typeface="Arial" panose="020B0604020202020204" pitchFamily="34" charset="0"/>
              <a:buChar char="•"/>
            </a:pPr>
            <a:r>
              <a:rPr lang="lv-LV" sz="16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Pārvietojoties kājām vai braucot ar automašīnu pa Iestādes teritorijas piebraucamajiem ceļiem un automašīnu stāvlaukumiem, apmeklētājiem jāievēro maksimāla piesardzība, lai neapdraudētu savu un citu personu veselību un dzīvību</a:t>
            </a:r>
            <a:r>
              <a:rPr lang="lv-LV" sz="1600" dirty="0" smtClean="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marL="285750" lvl="1" indent="-285750" algn="just">
              <a:buFont typeface="Arial" panose="020B0604020202020204" pitchFamily="34" charset="0"/>
              <a:buChar char="•"/>
            </a:pPr>
            <a:endParaRPr lang="lv-LV" sz="16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lv-LV" sz="1600" b="1" dirty="0" smtClean="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Aizliegts izpaust </a:t>
            </a:r>
            <a:r>
              <a:rPr lang="lv-LV" sz="16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vārtiņu un durvju kodus bērniem un nepiederošām </a:t>
            </a:r>
            <a:r>
              <a:rPr lang="lv-LV" sz="1600" b="1" dirty="0" smtClean="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personām.</a:t>
            </a:r>
            <a:endParaRPr lang="lv-LV" sz="16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endParaRPr lang="lv-LV" sz="16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116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192" name="Google Shape;2192;p44"/>
          <p:cNvPicPr preferRelativeResize="0"/>
          <p:nvPr/>
        </p:nvPicPr>
        <p:blipFill>
          <a:blip r:embed="rId3">
            <a:alphaModFix amt="44000"/>
          </a:blip>
          <a:stretch>
            <a:fillRect/>
          </a:stretch>
        </p:blipFill>
        <p:spPr>
          <a:xfrm>
            <a:off x="56438" y="2368614"/>
            <a:ext cx="1880555" cy="1542406"/>
          </a:xfrm>
          <a:prstGeom prst="rect">
            <a:avLst/>
          </a:prstGeom>
          <a:noFill/>
          <a:ln>
            <a:noFill/>
          </a:ln>
        </p:spPr>
      </p:pic>
      <p:pic>
        <p:nvPicPr>
          <p:cNvPr id="2193" name="Google Shape;2193;p44"/>
          <p:cNvPicPr preferRelativeResize="0"/>
          <p:nvPr/>
        </p:nvPicPr>
        <p:blipFill>
          <a:blip r:embed="rId4">
            <a:alphaModFix amt="55000"/>
          </a:blip>
          <a:stretch>
            <a:fillRect/>
          </a:stretch>
        </p:blipFill>
        <p:spPr>
          <a:xfrm>
            <a:off x="2599845" y="2281452"/>
            <a:ext cx="1789658" cy="1542406"/>
          </a:xfrm>
          <a:prstGeom prst="rect">
            <a:avLst/>
          </a:prstGeom>
          <a:noFill/>
          <a:ln>
            <a:noFill/>
          </a:ln>
        </p:spPr>
      </p:pic>
      <p:sp>
        <p:nvSpPr>
          <p:cNvPr id="2194" name="Google Shape;2194;p44"/>
          <p:cNvSpPr txBox="1"/>
          <p:nvPr/>
        </p:nvSpPr>
        <p:spPr>
          <a:xfrm>
            <a:off x="1799876" y="1111946"/>
            <a:ext cx="5322819" cy="125666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solidFill>
                  <a:schemeClr val="dk2"/>
                </a:solidFill>
                <a:latin typeface="Open Sans ExtraBold"/>
                <a:ea typeface="Open Sans ExtraBold"/>
                <a:cs typeface="Open Sans ExtraBold"/>
                <a:sym typeface="Open Sans ExtraBold"/>
              </a:rPr>
              <a:t>Ja </a:t>
            </a:r>
            <a:r>
              <a:rPr lang="en-US" sz="1200" dirty="0" err="1">
                <a:solidFill>
                  <a:schemeClr val="dk2"/>
                </a:solidFill>
                <a:latin typeface="Open Sans ExtraBold"/>
                <a:ea typeface="Open Sans ExtraBold"/>
                <a:cs typeface="Open Sans ExtraBold"/>
                <a:sym typeface="Open Sans ExtraBold"/>
              </a:rPr>
              <a:t>bērns</a:t>
            </a:r>
            <a:r>
              <a:rPr lang="en-US" sz="1200" dirty="0">
                <a:solidFill>
                  <a:schemeClr val="dk2"/>
                </a:solidFill>
                <a:latin typeface="Open Sans ExtraBold"/>
                <a:ea typeface="Open Sans ExtraBold"/>
                <a:cs typeface="Open Sans ExtraBold"/>
                <a:sym typeface="Open Sans ExtraBold"/>
              </a:rPr>
              <a:t> </a:t>
            </a:r>
            <a:r>
              <a:rPr lang="en-US" sz="1200" dirty="0" err="1">
                <a:solidFill>
                  <a:schemeClr val="dk2"/>
                </a:solidFill>
                <a:latin typeface="Open Sans ExtraBold"/>
                <a:ea typeface="Open Sans ExtraBold"/>
                <a:cs typeface="Open Sans ExtraBold"/>
                <a:sym typeface="Open Sans ExtraBold"/>
              </a:rPr>
              <a:t>neievēro</a:t>
            </a:r>
            <a:r>
              <a:rPr lang="en-US" sz="1200" dirty="0">
                <a:solidFill>
                  <a:schemeClr val="dk2"/>
                </a:solidFill>
                <a:latin typeface="Open Sans ExtraBold"/>
                <a:ea typeface="Open Sans ExtraBold"/>
                <a:cs typeface="Open Sans ExtraBold"/>
                <a:sym typeface="Open Sans ExtraBold"/>
              </a:rPr>
              <a:t> </a:t>
            </a:r>
            <a:r>
              <a:rPr lang="en-US" sz="1200" dirty="0" err="1">
                <a:solidFill>
                  <a:schemeClr val="dk2"/>
                </a:solidFill>
                <a:latin typeface="Open Sans ExtraBold"/>
                <a:ea typeface="Open Sans ExtraBold"/>
                <a:cs typeface="Open Sans ExtraBold"/>
                <a:sym typeface="Open Sans ExtraBold"/>
              </a:rPr>
              <a:t>noteikumus</a:t>
            </a:r>
            <a:r>
              <a:rPr lang="en-US" sz="1200" dirty="0">
                <a:solidFill>
                  <a:schemeClr val="dk2"/>
                </a:solidFill>
                <a:latin typeface="Open Sans ExtraBold"/>
                <a:ea typeface="Open Sans ExtraBold"/>
                <a:cs typeface="Open Sans ExtraBold"/>
                <a:sym typeface="Open Sans ExtraBold"/>
              </a:rPr>
              <a:t>, </a:t>
            </a:r>
            <a:r>
              <a:rPr lang="en-US" sz="1200" dirty="0" err="1">
                <a:solidFill>
                  <a:schemeClr val="dk2"/>
                </a:solidFill>
                <a:latin typeface="Open Sans ExtraBold"/>
                <a:ea typeface="Open Sans ExtraBold"/>
                <a:cs typeface="Open Sans ExtraBold"/>
                <a:sym typeface="Open Sans ExtraBold"/>
              </a:rPr>
              <a:t>grupas</a:t>
            </a:r>
            <a:endParaRPr lang="en-US" sz="1200" dirty="0">
              <a:solidFill>
                <a:schemeClr val="dk2"/>
              </a:solidFill>
              <a:latin typeface="Open Sans ExtraBold"/>
              <a:ea typeface="Open Sans ExtraBold"/>
              <a:cs typeface="Open Sans ExtraBold"/>
              <a:sym typeface="Open Sans ExtraBold"/>
            </a:endParaRPr>
          </a:p>
          <a:p>
            <a:pPr marL="0" lvl="0" indent="0" algn="ctr" rtl="0">
              <a:spcBef>
                <a:spcPts val="0"/>
              </a:spcBef>
              <a:spcAft>
                <a:spcPts val="0"/>
              </a:spcAft>
              <a:buNone/>
            </a:pPr>
            <a:r>
              <a:rPr lang="en-US" sz="1200" dirty="0" err="1">
                <a:solidFill>
                  <a:schemeClr val="dk2"/>
                </a:solidFill>
                <a:latin typeface="Open Sans ExtraBold"/>
                <a:ea typeface="Open Sans ExtraBold"/>
                <a:cs typeface="Open Sans ExtraBold"/>
                <a:sym typeface="Open Sans ExtraBold"/>
              </a:rPr>
              <a:t>skolotāja</a:t>
            </a:r>
            <a:r>
              <a:rPr lang="en-US" sz="1200" dirty="0">
                <a:solidFill>
                  <a:schemeClr val="dk2"/>
                </a:solidFill>
                <a:latin typeface="Open Sans ExtraBold"/>
                <a:ea typeface="Open Sans ExtraBold"/>
                <a:cs typeface="Open Sans ExtraBold"/>
                <a:sym typeface="Open Sans ExtraBold"/>
              </a:rPr>
              <a:t>:</a:t>
            </a:r>
            <a:endParaRPr sz="1200" dirty="0">
              <a:solidFill>
                <a:schemeClr val="dk2"/>
              </a:solidFill>
              <a:latin typeface="Open Sans ExtraBold"/>
              <a:ea typeface="Open Sans ExtraBold"/>
              <a:cs typeface="Open Sans ExtraBold"/>
              <a:sym typeface="Open Sans ExtraBold"/>
            </a:endParaRPr>
          </a:p>
        </p:txBody>
      </p:sp>
      <p:sp>
        <p:nvSpPr>
          <p:cNvPr id="2196" name="Google Shape;2196;p44"/>
          <p:cNvSpPr txBox="1"/>
          <p:nvPr/>
        </p:nvSpPr>
        <p:spPr>
          <a:xfrm>
            <a:off x="206537" y="2529735"/>
            <a:ext cx="1694798" cy="174242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err="1">
                <a:solidFill>
                  <a:schemeClr val="dk2"/>
                </a:solidFill>
                <a:latin typeface="Open Sans ExtraBold"/>
                <a:ea typeface="Open Sans ExtraBold"/>
                <a:cs typeface="Open Sans ExtraBold"/>
                <a:sym typeface="Open Sans ExtraBold"/>
              </a:rPr>
              <a:t>izsaka</a:t>
            </a:r>
            <a:r>
              <a:rPr lang="en-US" sz="1200" dirty="0">
                <a:solidFill>
                  <a:schemeClr val="dk2"/>
                </a:solidFill>
                <a:latin typeface="Open Sans ExtraBold"/>
                <a:ea typeface="Open Sans ExtraBold"/>
                <a:cs typeface="Open Sans ExtraBold"/>
                <a:sym typeface="Open Sans ExtraBold"/>
              </a:rPr>
              <a:t> </a:t>
            </a:r>
            <a:r>
              <a:rPr lang="en-US" sz="1200" dirty="0" err="1">
                <a:solidFill>
                  <a:schemeClr val="dk2"/>
                </a:solidFill>
                <a:latin typeface="Open Sans ExtraBold"/>
                <a:ea typeface="Open Sans ExtraBold"/>
                <a:cs typeface="Open Sans ExtraBold"/>
                <a:sym typeface="Open Sans ExtraBold"/>
              </a:rPr>
              <a:t>bērnam</a:t>
            </a:r>
            <a:r>
              <a:rPr lang="en-US" sz="1200" dirty="0">
                <a:solidFill>
                  <a:schemeClr val="dk2"/>
                </a:solidFill>
                <a:latin typeface="Open Sans ExtraBold"/>
                <a:ea typeface="Open Sans ExtraBold"/>
                <a:cs typeface="Open Sans ExtraBold"/>
                <a:sym typeface="Open Sans ExtraBold"/>
              </a:rPr>
              <a:t> </a:t>
            </a:r>
            <a:r>
              <a:rPr lang="en-US" sz="1200" dirty="0" err="1">
                <a:solidFill>
                  <a:schemeClr val="dk2"/>
                </a:solidFill>
                <a:latin typeface="Open Sans ExtraBold"/>
                <a:ea typeface="Open Sans ExtraBold"/>
                <a:cs typeface="Open Sans ExtraBold"/>
                <a:sym typeface="Open Sans ExtraBold"/>
              </a:rPr>
              <a:t>mutisku</a:t>
            </a:r>
            <a:r>
              <a:rPr lang="en-US" sz="1200" dirty="0">
                <a:solidFill>
                  <a:schemeClr val="dk2"/>
                </a:solidFill>
                <a:latin typeface="Open Sans ExtraBold"/>
                <a:ea typeface="Open Sans ExtraBold"/>
                <a:cs typeface="Open Sans ExtraBold"/>
                <a:sym typeface="Open Sans ExtraBold"/>
              </a:rPr>
              <a:t> </a:t>
            </a:r>
            <a:r>
              <a:rPr lang="en-US" sz="1200" dirty="0" err="1">
                <a:solidFill>
                  <a:schemeClr val="dk2"/>
                </a:solidFill>
                <a:latin typeface="Open Sans ExtraBold"/>
                <a:ea typeface="Open Sans ExtraBold"/>
                <a:cs typeface="Open Sans ExtraBold"/>
                <a:sym typeface="Open Sans ExtraBold"/>
              </a:rPr>
              <a:t>aizrādījumu</a:t>
            </a:r>
            <a:r>
              <a:rPr lang="en-US" sz="1200" dirty="0">
                <a:solidFill>
                  <a:schemeClr val="dk2"/>
                </a:solidFill>
                <a:latin typeface="Open Sans ExtraBold"/>
                <a:ea typeface="Open Sans ExtraBold"/>
                <a:cs typeface="Open Sans ExtraBold"/>
                <a:sym typeface="Open Sans ExtraBold"/>
              </a:rPr>
              <a:t>, </a:t>
            </a:r>
            <a:r>
              <a:rPr lang="en-US" sz="1200" dirty="0" err="1">
                <a:solidFill>
                  <a:schemeClr val="dk2"/>
                </a:solidFill>
                <a:latin typeface="Open Sans ExtraBold"/>
                <a:ea typeface="Open Sans ExtraBold"/>
                <a:cs typeface="Open Sans ExtraBold"/>
                <a:sym typeface="Open Sans ExtraBold"/>
              </a:rPr>
              <a:t>pārrunā</a:t>
            </a:r>
            <a:endParaRPr lang="en-US" sz="1200" dirty="0">
              <a:solidFill>
                <a:schemeClr val="dk2"/>
              </a:solidFill>
              <a:latin typeface="Open Sans ExtraBold"/>
              <a:ea typeface="Open Sans ExtraBold"/>
              <a:cs typeface="Open Sans ExtraBold"/>
              <a:sym typeface="Open Sans ExtraBold"/>
            </a:endParaRPr>
          </a:p>
          <a:p>
            <a:pPr marL="0" lvl="0" indent="0" algn="ctr" rtl="0">
              <a:spcBef>
                <a:spcPts val="0"/>
              </a:spcBef>
              <a:spcAft>
                <a:spcPts val="0"/>
              </a:spcAft>
              <a:buNone/>
            </a:pPr>
            <a:r>
              <a:rPr lang="en-US" sz="1200" dirty="0" err="1">
                <a:solidFill>
                  <a:schemeClr val="dk2"/>
                </a:solidFill>
                <a:latin typeface="Open Sans ExtraBold"/>
                <a:ea typeface="Open Sans ExtraBold"/>
                <a:cs typeface="Open Sans ExtraBold"/>
                <a:sym typeface="Open Sans ExtraBold"/>
              </a:rPr>
              <a:t>situāciju</a:t>
            </a:r>
            <a:r>
              <a:rPr lang="en-US" sz="1200" dirty="0">
                <a:solidFill>
                  <a:schemeClr val="dk2"/>
                </a:solidFill>
                <a:latin typeface="Open Sans ExtraBold"/>
                <a:ea typeface="Open Sans ExtraBold"/>
                <a:cs typeface="Open Sans ExtraBold"/>
                <a:sym typeface="Open Sans ExtraBold"/>
              </a:rPr>
              <a:t> un </a:t>
            </a:r>
            <a:r>
              <a:rPr lang="en-US" sz="1200" dirty="0" err="1">
                <a:solidFill>
                  <a:schemeClr val="dk2"/>
                </a:solidFill>
                <a:latin typeface="Open Sans ExtraBold"/>
                <a:ea typeface="Open Sans ExtraBold"/>
                <a:cs typeface="Open Sans ExtraBold"/>
                <a:sym typeface="Open Sans ExtraBold"/>
              </a:rPr>
              <a:t>nepieciešamo</a:t>
            </a:r>
            <a:r>
              <a:rPr lang="en-US" sz="1200" dirty="0">
                <a:solidFill>
                  <a:schemeClr val="dk2"/>
                </a:solidFill>
                <a:latin typeface="Open Sans ExtraBold"/>
                <a:ea typeface="Open Sans ExtraBold"/>
                <a:cs typeface="Open Sans ExtraBold"/>
                <a:sym typeface="Open Sans ExtraBold"/>
              </a:rPr>
              <a:t> </a:t>
            </a:r>
            <a:r>
              <a:rPr lang="en-US" sz="1200" dirty="0" err="1">
                <a:solidFill>
                  <a:schemeClr val="dk2"/>
                </a:solidFill>
                <a:latin typeface="Open Sans ExtraBold"/>
                <a:ea typeface="Open Sans ExtraBold"/>
                <a:cs typeface="Open Sans ExtraBold"/>
                <a:sym typeface="Open Sans ExtraBold"/>
              </a:rPr>
              <a:t>rīcību</a:t>
            </a:r>
            <a:r>
              <a:rPr lang="en-US" sz="1200" dirty="0">
                <a:solidFill>
                  <a:schemeClr val="dk2"/>
                </a:solidFill>
                <a:latin typeface="Open Sans ExtraBold"/>
                <a:ea typeface="Open Sans ExtraBold"/>
                <a:cs typeface="Open Sans ExtraBold"/>
                <a:sym typeface="Open Sans ExtraBold"/>
              </a:rPr>
              <a:t>, </a:t>
            </a:r>
            <a:endParaRPr sz="1200" dirty="0">
              <a:solidFill>
                <a:schemeClr val="dk2"/>
              </a:solidFill>
              <a:latin typeface="Open Sans ExtraBold"/>
              <a:ea typeface="Open Sans ExtraBold"/>
              <a:cs typeface="Open Sans ExtraBold"/>
              <a:sym typeface="Open Sans ExtraBold"/>
            </a:endParaRPr>
          </a:p>
        </p:txBody>
      </p:sp>
      <p:pic>
        <p:nvPicPr>
          <p:cNvPr id="2199" name="Google Shape;2199;p44"/>
          <p:cNvPicPr preferRelativeResize="0"/>
          <p:nvPr/>
        </p:nvPicPr>
        <p:blipFill>
          <a:blip r:embed="rId5">
            <a:alphaModFix amt="68000"/>
          </a:blip>
          <a:stretch>
            <a:fillRect/>
          </a:stretch>
        </p:blipFill>
        <p:spPr>
          <a:xfrm>
            <a:off x="4888317" y="2210684"/>
            <a:ext cx="2071452" cy="1707105"/>
          </a:xfrm>
          <a:prstGeom prst="rect">
            <a:avLst/>
          </a:prstGeom>
          <a:noFill/>
          <a:ln>
            <a:noFill/>
          </a:ln>
        </p:spPr>
      </p:pic>
      <p:sp>
        <p:nvSpPr>
          <p:cNvPr id="2200" name="Google Shape;2200;p44"/>
          <p:cNvSpPr txBox="1"/>
          <p:nvPr/>
        </p:nvSpPr>
        <p:spPr>
          <a:xfrm>
            <a:off x="2800265" y="2571750"/>
            <a:ext cx="13434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dirty="0">
                <a:solidFill>
                  <a:schemeClr val="dk2"/>
                </a:solidFill>
                <a:latin typeface="Open Sans ExtraBold"/>
                <a:ea typeface="Open Sans ExtraBold"/>
                <a:cs typeface="Open Sans ExtraBold"/>
                <a:sym typeface="Open Sans ExtraBold"/>
              </a:rPr>
              <a:t>veic individuālas pārrunas ar vecākiem </a:t>
            </a:r>
            <a:endParaRPr lang="en" dirty="0">
              <a:solidFill>
                <a:schemeClr val="dk2"/>
              </a:solidFill>
              <a:latin typeface="Open Sans ExtraBold"/>
              <a:ea typeface="Open Sans ExtraBold"/>
              <a:cs typeface="Open Sans ExtraBold"/>
              <a:sym typeface="Open Sans ExtraBold"/>
            </a:endParaRPr>
          </a:p>
        </p:txBody>
      </p:sp>
      <p:pic>
        <p:nvPicPr>
          <p:cNvPr id="2201" name="Google Shape;2201;p44"/>
          <p:cNvPicPr preferRelativeResize="0"/>
          <p:nvPr/>
        </p:nvPicPr>
        <p:blipFill>
          <a:blip r:embed="rId6">
            <a:alphaModFix amt="47000"/>
          </a:blip>
          <a:stretch>
            <a:fillRect/>
          </a:stretch>
        </p:blipFill>
        <p:spPr>
          <a:xfrm>
            <a:off x="7295307" y="2281452"/>
            <a:ext cx="1848693" cy="1585143"/>
          </a:xfrm>
          <a:prstGeom prst="rect">
            <a:avLst/>
          </a:prstGeom>
          <a:noFill/>
          <a:ln>
            <a:noFill/>
          </a:ln>
        </p:spPr>
      </p:pic>
      <p:sp>
        <p:nvSpPr>
          <p:cNvPr id="2202" name="Google Shape;2202;p44"/>
          <p:cNvSpPr txBox="1"/>
          <p:nvPr/>
        </p:nvSpPr>
        <p:spPr>
          <a:xfrm>
            <a:off x="7571012" y="2715455"/>
            <a:ext cx="13434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lv-LV" dirty="0">
                <a:solidFill>
                  <a:schemeClr val="dk2"/>
                </a:solidFill>
                <a:latin typeface="Open Sans ExtraBold"/>
                <a:ea typeface="Open Sans ExtraBold"/>
                <a:cs typeface="Open Sans ExtraBold"/>
                <a:sym typeface="Open Sans ExtraBold"/>
              </a:rPr>
              <a:t>ziņo vadītājai.</a:t>
            </a:r>
            <a:endParaRPr dirty="0">
              <a:solidFill>
                <a:schemeClr val="dk2"/>
              </a:solidFill>
              <a:latin typeface="Open Sans ExtraBold"/>
              <a:ea typeface="Open Sans ExtraBold"/>
              <a:cs typeface="Open Sans ExtraBold"/>
              <a:sym typeface="Open Sans ExtraBold"/>
            </a:endParaRPr>
          </a:p>
        </p:txBody>
      </p:sp>
      <p:sp>
        <p:nvSpPr>
          <p:cNvPr id="2203" name="Google Shape;2203;p44"/>
          <p:cNvSpPr/>
          <p:nvPr/>
        </p:nvSpPr>
        <p:spPr>
          <a:xfrm flipV="1">
            <a:off x="1799876" y="3201682"/>
            <a:ext cx="890850" cy="45719"/>
          </a:xfrm>
          <a:custGeom>
            <a:avLst/>
            <a:gdLst/>
            <a:ahLst/>
            <a:cxnLst/>
            <a:rect l="l" t="t" r="r" b="b"/>
            <a:pathLst>
              <a:path w="44039" h="3602" extrusionOk="0">
                <a:moveTo>
                  <a:pt x="0" y="336"/>
                </a:moveTo>
                <a:cubicBezTo>
                  <a:pt x="7344" y="1671"/>
                  <a:pt x="14781" y="4286"/>
                  <a:pt x="22187" y="3361"/>
                </a:cubicBezTo>
                <a:cubicBezTo>
                  <a:pt x="29500" y="2447"/>
                  <a:pt x="36669" y="0"/>
                  <a:pt x="44039" y="0"/>
                </a:cubicBezTo>
              </a:path>
            </a:pathLst>
          </a:custGeom>
          <a:noFill/>
          <a:ln w="19050" cap="flat" cmpd="sng">
            <a:solidFill>
              <a:schemeClr val="dk2"/>
            </a:solidFill>
            <a:prstDash val="solid"/>
            <a:round/>
            <a:headEnd type="none" w="med" len="med"/>
            <a:tailEnd type="none" w="med" len="med"/>
          </a:ln>
        </p:spPr>
      </p:sp>
      <p:sp>
        <p:nvSpPr>
          <p:cNvPr id="2209" name="Google Shape;2209;p44"/>
          <p:cNvSpPr/>
          <p:nvPr/>
        </p:nvSpPr>
        <p:spPr>
          <a:xfrm>
            <a:off x="4255684" y="3201683"/>
            <a:ext cx="734092" cy="45719"/>
          </a:xfrm>
          <a:custGeom>
            <a:avLst/>
            <a:gdLst/>
            <a:ahLst/>
            <a:cxnLst/>
            <a:rect l="l" t="t" r="r" b="b"/>
            <a:pathLst>
              <a:path w="35634" h="1345" extrusionOk="0">
                <a:moveTo>
                  <a:pt x="0" y="0"/>
                </a:moveTo>
                <a:cubicBezTo>
                  <a:pt x="11870" y="624"/>
                  <a:pt x="23748" y="1345"/>
                  <a:pt x="35634" y="1345"/>
                </a:cubicBezTo>
              </a:path>
            </a:pathLst>
          </a:custGeom>
          <a:noFill/>
          <a:ln w="19050" cap="flat" cmpd="sng">
            <a:solidFill>
              <a:schemeClr val="dk2"/>
            </a:solidFill>
            <a:prstDash val="solid"/>
            <a:round/>
            <a:headEnd type="none" w="med" len="med"/>
            <a:tailEnd type="none" w="med" len="med"/>
          </a:ln>
        </p:spPr>
      </p:sp>
      <p:sp>
        <p:nvSpPr>
          <p:cNvPr id="2210" name="Google Shape;2210;p44"/>
          <p:cNvSpPr/>
          <p:nvPr/>
        </p:nvSpPr>
        <p:spPr>
          <a:xfrm>
            <a:off x="6793920" y="3137646"/>
            <a:ext cx="582565" cy="64035"/>
          </a:xfrm>
          <a:custGeom>
            <a:avLst/>
            <a:gdLst/>
            <a:ahLst/>
            <a:cxnLst/>
            <a:rect l="l" t="t" r="r" b="b"/>
            <a:pathLst>
              <a:path w="38324" h="1009" extrusionOk="0">
                <a:moveTo>
                  <a:pt x="0" y="1009"/>
                </a:moveTo>
                <a:cubicBezTo>
                  <a:pt x="12779" y="1009"/>
                  <a:pt x="25545" y="0"/>
                  <a:pt x="38324" y="0"/>
                </a:cubicBezTo>
              </a:path>
            </a:pathLst>
          </a:custGeom>
          <a:noFill/>
          <a:ln w="19050" cap="flat" cmpd="sng">
            <a:solidFill>
              <a:schemeClr val="dk2"/>
            </a:solidFill>
            <a:prstDash val="solid"/>
            <a:round/>
            <a:headEnd type="none" w="med" len="med"/>
            <a:tailEnd type="none" w="med" len="med"/>
          </a:ln>
        </p:spPr>
      </p:sp>
      <p:sp>
        <p:nvSpPr>
          <p:cNvPr id="2211" name="Google Shape;2211;p4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Uzvedības problēmas</a:t>
            </a:r>
            <a:endParaRPr dirty="0">
              <a:solidFill>
                <a:schemeClr val="dk2"/>
              </a:solidFill>
            </a:endParaRPr>
          </a:p>
        </p:txBody>
      </p:sp>
      <p:sp>
        <p:nvSpPr>
          <p:cNvPr id="22" name="Google Shape;2202;p44">
            <a:extLst>
              <a:ext uri="{FF2B5EF4-FFF2-40B4-BE49-F238E27FC236}">
                <a16:creationId xmlns:a16="http://schemas.microsoft.com/office/drawing/2014/main" id="{FF41E11C-E91C-4822-B086-C525D0513E13}"/>
              </a:ext>
            </a:extLst>
          </p:cNvPr>
          <p:cNvSpPr txBox="1"/>
          <p:nvPr/>
        </p:nvSpPr>
        <p:spPr>
          <a:xfrm>
            <a:off x="5009990" y="2510262"/>
            <a:ext cx="1929565" cy="138283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lv-LV" sz="1050" dirty="0">
                <a:solidFill>
                  <a:schemeClr val="dk2"/>
                </a:solidFill>
                <a:latin typeface="Open Sans ExtraBold"/>
                <a:ea typeface="Open Sans ExtraBold"/>
                <a:cs typeface="Open Sans ExtraBold"/>
                <a:sym typeface="Open Sans ExtraBold"/>
              </a:rPr>
              <a:t> ja atkārtoti neievērošu noteikumus, grupas</a:t>
            </a:r>
          </a:p>
          <a:p>
            <a:pPr marL="0" lvl="0" indent="0" algn="ctr" rtl="0">
              <a:spcBef>
                <a:spcPts val="0"/>
              </a:spcBef>
              <a:spcAft>
                <a:spcPts val="0"/>
              </a:spcAft>
              <a:buNone/>
            </a:pPr>
            <a:r>
              <a:rPr lang="lv-LV" sz="1050" dirty="0">
                <a:solidFill>
                  <a:schemeClr val="dk2"/>
                </a:solidFill>
                <a:latin typeface="Open Sans ExtraBold"/>
                <a:ea typeface="Open Sans ExtraBold"/>
                <a:cs typeface="Open Sans ExtraBold"/>
                <a:sym typeface="Open Sans ExtraBold"/>
              </a:rPr>
              <a:t>skolotāja apraksta </a:t>
            </a:r>
            <a:r>
              <a:rPr lang="lv-LV" sz="1000" dirty="0">
                <a:solidFill>
                  <a:schemeClr val="dk2"/>
                </a:solidFill>
                <a:latin typeface="Open Sans ExtraBold"/>
                <a:ea typeface="Open Sans ExtraBold"/>
                <a:cs typeface="Open Sans ExtraBold"/>
                <a:sym typeface="Open Sans ExtraBold"/>
              </a:rPr>
              <a:t>notikumu</a:t>
            </a:r>
            <a:r>
              <a:rPr lang="lv-LV" sz="1050" dirty="0">
                <a:solidFill>
                  <a:schemeClr val="dk2"/>
                </a:solidFill>
                <a:latin typeface="Open Sans ExtraBold"/>
                <a:ea typeface="Open Sans ExtraBold"/>
                <a:cs typeface="Open Sans ExtraBold"/>
                <a:sym typeface="Open Sans ExtraBold"/>
              </a:rPr>
              <a:t> (situācijas</a:t>
            </a:r>
          </a:p>
          <a:p>
            <a:pPr marL="0" lvl="0" indent="0" algn="ctr" rtl="0">
              <a:spcBef>
                <a:spcPts val="0"/>
              </a:spcBef>
              <a:spcAft>
                <a:spcPts val="0"/>
              </a:spcAft>
              <a:buNone/>
            </a:pPr>
            <a:r>
              <a:rPr lang="lv-LV" sz="1050" dirty="0">
                <a:solidFill>
                  <a:schemeClr val="dk2"/>
                </a:solidFill>
                <a:latin typeface="Open Sans ExtraBold"/>
                <a:ea typeface="Open Sans ExtraBold"/>
                <a:cs typeface="Open Sans ExtraBold"/>
                <a:sym typeface="Open Sans ExtraBold"/>
              </a:rPr>
              <a:t>aprakstu) un ziņo vecākiem, vienojas par</a:t>
            </a:r>
          </a:p>
          <a:p>
            <a:pPr marL="0" lvl="0" indent="0" algn="ctr" rtl="0">
              <a:spcBef>
                <a:spcPts val="0"/>
              </a:spcBef>
              <a:spcAft>
                <a:spcPts val="0"/>
              </a:spcAft>
              <a:buNone/>
            </a:pPr>
            <a:r>
              <a:rPr lang="lv-LV" sz="1050" dirty="0">
                <a:solidFill>
                  <a:schemeClr val="dk2"/>
                </a:solidFill>
                <a:latin typeface="Open Sans ExtraBold"/>
                <a:ea typeface="Open Sans ExtraBold"/>
                <a:cs typeface="Open Sans ExtraBold"/>
                <a:sym typeface="Open Sans ExtraBold"/>
              </a:rPr>
              <a:t>turpmāko sadarbību;</a:t>
            </a:r>
            <a:endParaRPr lang="en" sz="1050" dirty="0">
              <a:solidFill>
                <a:schemeClr val="dk2"/>
              </a:solidFill>
              <a:latin typeface="Open Sans ExtraBold"/>
              <a:ea typeface="Open Sans ExtraBold"/>
              <a:cs typeface="Open Sans ExtraBold"/>
              <a:sym typeface="Open Sans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6" name="Google Shape;2246;p46"/>
          <p:cNvSpPr txBox="1">
            <a:spLocks noGrp="1"/>
          </p:cNvSpPr>
          <p:nvPr>
            <p:ph type="title"/>
          </p:nvPr>
        </p:nvSpPr>
        <p:spPr>
          <a:xfrm>
            <a:off x="1736291" y="289961"/>
            <a:ext cx="5671418"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sz="3000" dirty="0"/>
              <a:t>Sociālais darbinieks</a:t>
            </a:r>
            <a:endParaRPr lang="en-US" sz="3000" dirty="0"/>
          </a:p>
        </p:txBody>
      </p:sp>
      <p:sp>
        <p:nvSpPr>
          <p:cNvPr id="2247" name="Google Shape;2247;p46"/>
          <p:cNvSpPr txBox="1">
            <a:spLocks noGrp="1"/>
          </p:cNvSpPr>
          <p:nvPr>
            <p:ph type="subTitle" idx="1"/>
          </p:nvPr>
        </p:nvSpPr>
        <p:spPr>
          <a:xfrm>
            <a:off x="515639" y="1079891"/>
            <a:ext cx="7830839" cy="298371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pPr>
            <a:r>
              <a:rPr lang="lv-LV" dirty="0"/>
              <a:t>• Veic izpēti (piedalās grupiņas </a:t>
            </a:r>
            <a:r>
              <a:rPr lang="lv-LV" dirty="0" smtClean="0"/>
              <a:t>ikdienas darbā</a:t>
            </a:r>
            <a:r>
              <a:rPr lang="lv-LV" dirty="0"/>
              <a:t>)</a:t>
            </a:r>
          </a:p>
          <a:p>
            <a:pPr marL="0" lvl="0" indent="0" algn="l" rtl="0">
              <a:spcBef>
                <a:spcPts val="0"/>
              </a:spcBef>
              <a:spcAft>
                <a:spcPts val="0"/>
              </a:spcAft>
            </a:pPr>
            <a:r>
              <a:rPr lang="lv-LV" dirty="0"/>
              <a:t>• Problēmas identificēšana</a:t>
            </a:r>
          </a:p>
          <a:p>
            <a:pPr marL="0" lvl="0" indent="0" algn="l" rtl="0">
              <a:spcBef>
                <a:spcPts val="0"/>
              </a:spcBef>
              <a:spcAft>
                <a:spcPts val="0"/>
              </a:spcAft>
            </a:pPr>
            <a:r>
              <a:rPr lang="lv-LV" dirty="0"/>
              <a:t>• Sadarbojas ar vecākiem un PII personālu</a:t>
            </a:r>
          </a:p>
          <a:p>
            <a:pPr marL="0" lvl="0" indent="0" algn="l" rtl="0">
              <a:spcBef>
                <a:spcPts val="0"/>
              </a:spcBef>
              <a:spcAft>
                <a:spcPts val="0"/>
              </a:spcAft>
            </a:pPr>
            <a:r>
              <a:rPr lang="lv-LV" dirty="0"/>
              <a:t>(vadītāju</a:t>
            </a:r>
            <a:r>
              <a:rPr lang="lv-LV" dirty="0" smtClean="0"/>
              <a:t>, audzinātāju, skolotājām</a:t>
            </a:r>
            <a:r>
              <a:rPr lang="lv-LV" dirty="0"/>
              <a:t>)</a:t>
            </a:r>
          </a:p>
          <a:p>
            <a:pPr marL="0" lvl="0" indent="0" algn="l" rtl="0">
              <a:spcBef>
                <a:spcPts val="0"/>
              </a:spcBef>
              <a:spcAft>
                <a:spcPts val="0"/>
              </a:spcAft>
            </a:pPr>
            <a:r>
              <a:rPr lang="lv-LV" dirty="0"/>
              <a:t>• Piedalās PII organizētajās plānveida</a:t>
            </a:r>
          </a:p>
          <a:p>
            <a:pPr marL="0" lvl="0" indent="0" algn="l" rtl="0">
              <a:spcBef>
                <a:spcPts val="0"/>
              </a:spcBef>
              <a:spcAft>
                <a:spcPts val="0"/>
              </a:spcAft>
            </a:pPr>
            <a:r>
              <a:rPr lang="lv-LV" dirty="0"/>
              <a:t>tikšanās ar audzēkņa vecākiem</a:t>
            </a:r>
            <a:endParaRPr dirty="0"/>
          </a:p>
        </p:txBody>
      </p:sp>
    </p:spTree>
    <p:extLst>
      <p:ext uri="{BB962C8B-B14F-4D97-AF65-F5344CB8AC3E}">
        <p14:creationId xmlns:p14="http://schemas.microsoft.com/office/powerpoint/2010/main" val="28902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42B3-5C96-465F-9574-0FE50C850A96}"/>
              </a:ext>
            </a:extLst>
          </p:cNvPr>
          <p:cNvSpPr>
            <a:spLocks noGrp="1"/>
          </p:cNvSpPr>
          <p:nvPr>
            <p:ph type="title"/>
          </p:nvPr>
        </p:nvSpPr>
        <p:spPr>
          <a:xfrm>
            <a:off x="2093497" y="418341"/>
            <a:ext cx="4563900" cy="531900"/>
          </a:xfrm>
        </p:spPr>
        <p:txBody>
          <a:bodyPr/>
          <a:lstStyle/>
          <a:p>
            <a:r>
              <a:rPr lang="en-US" sz="3000" dirty="0" err="1"/>
              <a:t>Sociālais</a:t>
            </a:r>
            <a:r>
              <a:rPr lang="en-US" sz="3000" dirty="0"/>
              <a:t> </a:t>
            </a:r>
            <a:r>
              <a:rPr lang="en-US" sz="3000" dirty="0" err="1"/>
              <a:t>darbinieks</a:t>
            </a:r>
            <a:r>
              <a:rPr lang="en-US" sz="3000" dirty="0"/>
              <a:t> </a:t>
            </a:r>
            <a:r>
              <a:rPr lang="en-US" sz="3000" dirty="0" err="1"/>
              <a:t>informācijas</a:t>
            </a:r>
            <a:r>
              <a:rPr lang="en-US" sz="3000" dirty="0"/>
              <a:t> </a:t>
            </a:r>
            <a:r>
              <a:rPr lang="en-US" sz="3000" dirty="0" err="1"/>
              <a:t>aprite</a:t>
            </a:r>
            <a:endParaRPr lang="en-US" sz="3000" dirty="0"/>
          </a:p>
        </p:txBody>
      </p:sp>
      <p:sp>
        <p:nvSpPr>
          <p:cNvPr id="3" name="Subtitle 2">
            <a:extLst>
              <a:ext uri="{FF2B5EF4-FFF2-40B4-BE49-F238E27FC236}">
                <a16:creationId xmlns:a16="http://schemas.microsoft.com/office/drawing/2014/main" id="{7CCC2424-9AB2-4A9B-99AA-8965C14DEFAE}"/>
              </a:ext>
            </a:extLst>
          </p:cNvPr>
          <p:cNvSpPr>
            <a:spLocks noGrp="1"/>
          </p:cNvSpPr>
          <p:nvPr>
            <p:ph type="subTitle" idx="1"/>
          </p:nvPr>
        </p:nvSpPr>
        <p:spPr>
          <a:xfrm>
            <a:off x="1153683" y="1298961"/>
            <a:ext cx="7631394" cy="3520867"/>
          </a:xfrm>
        </p:spPr>
        <p:txBody>
          <a:bodyPr/>
          <a:lstStyle/>
          <a:p>
            <a:pPr marL="482600" indent="-342900" algn="l">
              <a:buFont typeface="Arial" panose="020B0604020202020204" pitchFamily="34" charset="0"/>
              <a:buChar char="•"/>
            </a:pPr>
            <a:r>
              <a:rPr lang="lv-LV" sz="1800" dirty="0"/>
              <a:t>Audzinātājas informē vadītāju par situāciju. Mēģina radušos situāciju atrisināt iekšēji ar vecākiem. Vadītāja, ja vecāki nesadarbojas un nav uzlabojumi bērna situācijā, informēt PII sociālo darbinieku.</a:t>
            </a:r>
          </a:p>
          <a:p>
            <a:pPr algn="l"/>
            <a:endParaRPr lang="lv-LV" sz="1800" dirty="0"/>
          </a:p>
          <a:p>
            <a:pPr marL="482600" indent="-342900" algn="l">
              <a:buFont typeface="Arial" panose="020B0604020202020204" pitchFamily="34" charset="0"/>
              <a:buChar char="•"/>
            </a:pPr>
            <a:r>
              <a:rPr lang="lv-LV" sz="1800" dirty="0"/>
              <a:t>Sociālais darbinieks veic situācijas izpēti un veido sadarbību ar</a:t>
            </a:r>
          </a:p>
          <a:p>
            <a:pPr algn="l"/>
            <a:r>
              <a:rPr lang="lv-LV" sz="1800" dirty="0"/>
              <a:t>vecākiem.</a:t>
            </a:r>
            <a:endParaRPr lang="en-US" sz="1800" dirty="0"/>
          </a:p>
        </p:txBody>
      </p:sp>
    </p:spTree>
    <p:extLst>
      <p:ext uri="{BB962C8B-B14F-4D97-AF65-F5344CB8AC3E}">
        <p14:creationId xmlns:p14="http://schemas.microsoft.com/office/powerpoint/2010/main" val="40645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00452-94EB-4D8E-A86D-AB2BB02FCD45}"/>
              </a:ext>
            </a:extLst>
          </p:cNvPr>
          <p:cNvSpPr>
            <a:spLocks noGrp="1"/>
          </p:cNvSpPr>
          <p:nvPr>
            <p:ph type="ctrTitle"/>
          </p:nvPr>
        </p:nvSpPr>
        <p:spPr>
          <a:xfrm flipH="1">
            <a:off x="903131" y="-56289"/>
            <a:ext cx="8575287" cy="934200"/>
          </a:xfrm>
        </p:spPr>
        <p:txBody>
          <a:bodyPr/>
          <a:lstStyle/>
          <a:p>
            <a:pPr algn="l"/>
            <a:r>
              <a:rPr lang="en-US" dirty="0" err="1"/>
              <a:t>Problēmjautājumu</a:t>
            </a:r>
            <a:r>
              <a:rPr lang="lv-LV" dirty="0"/>
              <a:t> </a:t>
            </a:r>
            <a:r>
              <a:rPr lang="en-US" dirty="0" err="1"/>
              <a:t>risināšanas</a:t>
            </a:r>
            <a:r>
              <a:rPr lang="en-US" dirty="0"/>
              <a:t> </a:t>
            </a:r>
            <a:r>
              <a:rPr lang="en-US" dirty="0" err="1"/>
              <a:t>shēma</a:t>
            </a:r>
            <a:endParaRPr lang="en-US" dirty="0"/>
          </a:p>
        </p:txBody>
      </p:sp>
      <p:pic>
        <p:nvPicPr>
          <p:cNvPr id="2" name="Attēl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051" y="630330"/>
            <a:ext cx="3487450" cy="4513170"/>
          </a:xfrm>
          <a:prstGeom prst="rect">
            <a:avLst/>
          </a:prstGeom>
        </p:spPr>
      </p:pic>
    </p:spTree>
    <p:extLst>
      <p:ext uri="{BB962C8B-B14F-4D97-AF65-F5344CB8AC3E}">
        <p14:creationId xmlns:p14="http://schemas.microsoft.com/office/powerpoint/2010/main" val="2964623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7BF840-5DED-43C3-BB4D-29F636B2CAAE}"/>
              </a:ext>
            </a:extLst>
          </p:cNvPr>
          <p:cNvSpPr>
            <a:spLocks noGrp="1"/>
          </p:cNvSpPr>
          <p:nvPr>
            <p:ph type="subTitle" idx="1"/>
          </p:nvPr>
        </p:nvSpPr>
        <p:spPr>
          <a:xfrm flipH="1">
            <a:off x="490654" y="1048215"/>
            <a:ext cx="7925046" cy="3883412"/>
          </a:xfrm>
        </p:spPr>
        <p:txBody>
          <a:bodyPr/>
          <a:lstStyle/>
          <a:p>
            <a:pPr algn="l">
              <a:buFont typeface="Arial" panose="020B0604020202020204" pitchFamily="34" charset="0"/>
              <a:buChar char="•"/>
            </a:pPr>
            <a:r>
              <a:rPr lang="lv-LV" dirty="0"/>
              <a:t>Videonovērošanas mērķis ir izglītojamo, viņu vecāku, izglītības</a:t>
            </a:r>
          </a:p>
          <a:p>
            <a:pPr algn="just"/>
            <a:r>
              <a:rPr lang="lv-LV" dirty="0"/>
              <a:t>iestādes darbinieku un apmeklētāju drošības nodrošināšana,</a:t>
            </a:r>
          </a:p>
          <a:p>
            <a:pPr algn="just"/>
            <a:r>
              <a:rPr lang="lv-LV" dirty="0"/>
              <a:t>īpašuma aizsardzība, prettiesisku nodarījumu </a:t>
            </a:r>
            <a:r>
              <a:rPr lang="lv-LV" dirty="0" err="1"/>
              <a:t>prevencija</a:t>
            </a:r>
            <a:r>
              <a:rPr lang="lv-LV" dirty="0"/>
              <a:t> un</a:t>
            </a:r>
          </a:p>
          <a:p>
            <a:pPr algn="just"/>
            <a:r>
              <a:rPr lang="lv-LV" dirty="0"/>
              <a:t>novēršana, kā arī fiksēt prettiesiska nodarījuma izdarīšanas</a:t>
            </a:r>
          </a:p>
          <a:p>
            <a:pPr algn="just"/>
            <a:r>
              <a:rPr lang="lv-LV" dirty="0"/>
              <a:t>faktu, identificēt iespējamo likumpārkāpēju (nodrošinot</a:t>
            </a:r>
          </a:p>
          <a:p>
            <a:pPr algn="just"/>
            <a:r>
              <a:rPr lang="lv-LV" dirty="0"/>
              <a:t>pierādījumu tiesiskumu).</a:t>
            </a:r>
          </a:p>
          <a:p>
            <a:pPr algn="just">
              <a:buFont typeface="Arial" panose="020B0604020202020204" pitchFamily="34" charset="0"/>
              <a:buChar char="•"/>
            </a:pPr>
            <a:r>
              <a:rPr lang="lv-LV" dirty="0"/>
              <a:t>Videonovērošana un tās rezultātā iegūto personas datu apstrāde</a:t>
            </a:r>
          </a:p>
          <a:p>
            <a:pPr algn="just"/>
            <a:r>
              <a:rPr lang="lv-LV" dirty="0"/>
              <a:t>tiek veikta izglītības iestādes ēkās, kā arī izglītības iestādes</a:t>
            </a:r>
          </a:p>
          <a:p>
            <a:pPr algn="just"/>
            <a:r>
              <a:rPr lang="lv-LV" dirty="0"/>
              <a:t>teritorijā. </a:t>
            </a:r>
          </a:p>
          <a:p>
            <a:pPr algn="just">
              <a:buFont typeface="Arial" panose="020B0604020202020204" pitchFamily="34" charset="0"/>
              <a:buChar char="•"/>
            </a:pPr>
            <a:r>
              <a:rPr lang="lv-LV" dirty="0"/>
              <a:t>Par videonovērošanas rezultātā iegūto personas datu</a:t>
            </a:r>
          </a:p>
          <a:p>
            <a:pPr algn="just"/>
            <a:r>
              <a:rPr lang="lv-LV" dirty="0"/>
              <a:t>aizsardzības drošību atbild izglītības iestāde (pārzinis) un viņa</a:t>
            </a:r>
          </a:p>
          <a:p>
            <a:pPr algn="just"/>
            <a:r>
              <a:rPr lang="lv-LV" dirty="0"/>
              <a:t>norīkotas personas.</a:t>
            </a:r>
          </a:p>
          <a:p>
            <a:pPr algn="just">
              <a:buFont typeface="Arial" panose="020B0604020202020204" pitchFamily="34" charset="0"/>
              <a:buChar char="•"/>
            </a:pPr>
            <a:r>
              <a:rPr lang="lv-LV" dirty="0"/>
              <a:t>Dati, kas tiek ierakstīti ar video novērošanas kameru palīdzību,</a:t>
            </a:r>
          </a:p>
          <a:p>
            <a:pPr algn="just"/>
            <a:r>
              <a:rPr lang="lv-LV" dirty="0"/>
              <a:t>ir klasificējami kā ierobežotas pieejamības informācija, jo satur</a:t>
            </a:r>
          </a:p>
          <a:p>
            <a:pPr algn="just"/>
            <a:r>
              <a:rPr lang="lv-LV" dirty="0"/>
              <a:t>personu identificējošus datus.</a:t>
            </a:r>
            <a:endParaRPr lang="en-US" dirty="0"/>
          </a:p>
        </p:txBody>
      </p:sp>
      <p:sp>
        <p:nvSpPr>
          <p:cNvPr id="3" name="Title 2">
            <a:extLst>
              <a:ext uri="{FF2B5EF4-FFF2-40B4-BE49-F238E27FC236}">
                <a16:creationId xmlns:a16="http://schemas.microsoft.com/office/drawing/2014/main" id="{65B2CFEF-A8B9-45C4-8FDD-DB8F015CD086}"/>
              </a:ext>
            </a:extLst>
          </p:cNvPr>
          <p:cNvSpPr>
            <a:spLocks noGrp="1"/>
          </p:cNvSpPr>
          <p:nvPr>
            <p:ph type="ctrTitle"/>
          </p:nvPr>
        </p:nvSpPr>
        <p:spPr>
          <a:xfrm flipH="1">
            <a:off x="1143127" y="211873"/>
            <a:ext cx="7272573" cy="934200"/>
          </a:xfrm>
        </p:spPr>
        <p:txBody>
          <a:bodyPr/>
          <a:lstStyle/>
          <a:p>
            <a:pPr algn="l"/>
            <a:r>
              <a:rPr lang="en-US" dirty="0" err="1"/>
              <a:t>Iestādē</a:t>
            </a:r>
            <a:r>
              <a:rPr lang="en-US" dirty="0"/>
              <a:t> </a:t>
            </a:r>
            <a:r>
              <a:rPr lang="en-US" dirty="0" err="1"/>
              <a:t>notiek</a:t>
            </a:r>
            <a:r>
              <a:rPr lang="en-US" dirty="0"/>
              <a:t> video</a:t>
            </a:r>
            <a:r>
              <a:rPr lang="lv-LV" dirty="0"/>
              <a:t> </a:t>
            </a:r>
            <a:r>
              <a:rPr lang="en-US" dirty="0" err="1"/>
              <a:t>novērošana</a:t>
            </a:r>
            <a:endParaRPr lang="en-US" dirty="0"/>
          </a:p>
        </p:txBody>
      </p:sp>
    </p:spTree>
    <p:extLst>
      <p:ext uri="{BB962C8B-B14F-4D97-AF65-F5344CB8AC3E}">
        <p14:creationId xmlns:p14="http://schemas.microsoft.com/office/powerpoint/2010/main" val="4287585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9"/>
          <p:cNvSpPr txBox="1">
            <a:spLocks noGrp="1"/>
          </p:cNvSpPr>
          <p:nvPr>
            <p:ph type="body" idx="1"/>
          </p:nvPr>
        </p:nvSpPr>
        <p:spPr>
          <a:xfrm>
            <a:off x="720000" y="1089304"/>
            <a:ext cx="7704000" cy="3513000"/>
          </a:xfrm>
          <a:prstGeom prst="rect">
            <a:avLst/>
          </a:prstGeom>
        </p:spPr>
        <p:txBody>
          <a:bodyPr spcFirstLastPara="1" wrap="square" lIns="91425" tIns="91425" rIns="91425" bIns="91425" anchor="t" anchorCtr="0">
            <a:noAutofit/>
          </a:bodyPr>
          <a:lstStyle/>
          <a:p>
            <a:pPr marL="171450" indent="-171450">
              <a:spcAft>
                <a:spcPts val="1600"/>
              </a:spcAft>
            </a:pPr>
            <a:r>
              <a:rPr lang="lv-LV" sz="1600" dirty="0">
                <a:solidFill>
                  <a:schemeClr val="accent2">
                    <a:lumMod val="50000"/>
                  </a:schemeClr>
                </a:solidFill>
              </a:rPr>
              <a:t>Iestādē ir 14 grupas. («</a:t>
            </a:r>
            <a:r>
              <a:rPr lang="lv-LV" sz="1600" dirty="0" err="1">
                <a:solidFill>
                  <a:schemeClr val="accent2">
                    <a:lumMod val="50000"/>
                  </a:schemeClr>
                </a:solidFill>
              </a:rPr>
              <a:t>Zīļuki</a:t>
            </a:r>
            <a:r>
              <a:rPr lang="lv-LV" sz="1600" dirty="0">
                <a:solidFill>
                  <a:schemeClr val="accent2">
                    <a:lumMod val="50000"/>
                  </a:schemeClr>
                </a:solidFill>
              </a:rPr>
              <a:t>», «Rausīši», «Pelēni», «Rūķīši», «Skudriņas», «</a:t>
            </a:r>
            <a:r>
              <a:rPr lang="lv-LV" sz="1600" dirty="0" err="1">
                <a:solidFill>
                  <a:schemeClr val="accent2">
                    <a:lumMod val="50000"/>
                  </a:schemeClr>
                </a:solidFill>
              </a:rPr>
              <a:t>Ežuki</a:t>
            </a:r>
            <a:r>
              <a:rPr lang="lv-LV" sz="1600" dirty="0">
                <a:solidFill>
                  <a:schemeClr val="accent2">
                    <a:lumMod val="50000"/>
                  </a:schemeClr>
                </a:solidFill>
              </a:rPr>
              <a:t>», «Bitītes», «Zaķēni», «Kamenītes», «Mārītes», «Sprīdīši», «Laumiņas», «</a:t>
            </a:r>
            <a:r>
              <a:rPr lang="lv-LV" sz="1600" dirty="0" err="1">
                <a:solidFill>
                  <a:schemeClr val="accent2">
                    <a:lumMod val="50000"/>
                  </a:schemeClr>
                </a:solidFill>
              </a:rPr>
              <a:t>Kāpēcīši</a:t>
            </a:r>
            <a:r>
              <a:rPr lang="lv-LV" sz="1600" dirty="0" smtClean="0">
                <a:solidFill>
                  <a:schemeClr val="accent2">
                    <a:lumMod val="50000"/>
                  </a:schemeClr>
                </a:solidFill>
              </a:rPr>
              <a:t>»). </a:t>
            </a:r>
            <a:endParaRPr lang="lv-LV" sz="1600" dirty="0">
              <a:solidFill>
                <a:schemeClr val="accent2">
                  <a:lumMod val="50000"/>
                </a:schemeClr>
              </a:solidFill>
            </a:endParaRPr>
          </a:p>
          <a:p>
            <a:pPr marL="171450" indent="-171450">
              <a:spcAft>
                <a:spcPts val="1600"/>
              </a:spcAft>
            </a:pPr>
            <a:r>
              <a:rPr lang="lv-LV" sz="1600" dirty="0">
                <a:solidFill>
                  <a:schemeClr val="accent2">
                    <a:lumMod val="50000"/>
                  </a:schemeClr>
                </a:solidFill>
              </a:rPr>
              <a:t>Iestādes darba laiks ir no </a:t>
            </a:r>
            <a:r>
              <a:rPr lang="lv-LV" sz="1600" b="1" dirty="0">
                <a:solidFill>
                  <a:schemeClr val="accent2">
                    <a:lumMod val="50000"/>
                  </a:schemeClr>
                </a:solidFill>
              </a:rPr>
              <a:t>7.00 līdz </a:t>
            </a:r>
            <a:r>
              <a:rPr lang="lv-LV" sz="1600" b="1" dirty="0" smtClean="0">
                <a:solidFill>
                  <a:schemeClr val="accent2">
                    <a:lumMod val="50000"/>
                  </a:schemeClr>
                </a:solidFill>
              </a:rPr>
              <a:t>19.00</a:t>
            </a:r>
            <a:r>
              <a:rPr lang="lv-LV" sz="1600" dirty="0" smtClean="0">
                <a:solidFill>
                  <a:schemeClr val="accent2">
                    <a:lumMod val="50000"/>
                  </a:schemeClr>
                </a:solidFill>
              </a:rPr>
              <a:t>.</a:t>
            </a:r>
            <a:endParaRPr lang="lv-LV" sz="1600" dirty="0">
              <a:solidFill>
                <a:schemeClr val="accent2">
                  <a:lumMod val="50000"/>
                </a:schemeClr>
              </a:solidFill>
            </a:endParaRPr>
          </a:p>
          <a:p>
            <a:pPr marL="171450" indent="-171450">
              <a:spcAft>
                <a:spcPts val="1600"/>
              </a:spcAft>
            </a:pPr>
            <a:r>
              <a:rPr lang="lv-LV" sz="1600" dirty="0">
                <a:solidFill>
                  <a:schemeClr val="accent2">
                    <a:lumMod val="50000"/>
                  </a:schemeClr>
                </a:solidFill>
              </a:rPr>
              <a:t>No 2019. gada 1.septembra īstenojam jaunās pirmsskolas vadlīnijas un programmu. https://</a:t>
            </a:r>
            <a:r>
              <a:rPr lang="lv-LV" sz="1600" dirty="0" smtClean="0">
                <a:solidFill>
                  <a:schemeClr val="accent2">
                    <a:lumMod val="50000"/>
                  </a:schemeClr>
                </a:solidFill>
              </a:rPr>
              <a:t>likumi.lv/ta/id/303371-noteikumi-par-valsts-pirmsskolas-izglitibas-vadlinijam-un-pirmsskolas-izglitibas-programmu-paraugiem</a:t>
            </a:r>
            <a:r>
              <a:rPr lang="lv-LV" sz="1600" dirty="0">
                <a:solidFill>
                  <a:schemeClr val="accent2">
                    <a:lumMod val="50000"/>
                  </a:schemeClr>
                </a:solidFill>
              </a:rPr>
              <a:t>	  </a:t>
            </a:r>
          </a:p>
          <a:p>
            <a:pPr marL="171450" indent="-171450">
              <a:spcAft>
                <a:spcPts val="1600"/>
              </a:spcAft>
            </a:pPr>
            <a:r>
              <a:rPr lang="lv-LV" sz="1600" dirty="0">
                <a:solidFill>
                  <a:schemeClr val="accent2">
                    <a:lumMod val="50000"/>
                  </a:schemeClr>
                </a:solidFill>
              </a:rPr>
              <a:t>Ar 1.09.2020. saziņai ar vecākiem un informēšanai par bērna sasniegumiem, ierašanos un neierašanos izglītības iestādē un sociālajām prasmēm pamatā izmantosim e-klasi.</a:t>
            </a:r>
            <a:endParaRPr sz="1600" dirty="0">
              <a:solidFill>
                <a:schemeClr val="accent2">
                  <a:lumMod val="50000"/>
                </a:schemeClr>
              </a:solidFill>
            </a:endParaRPr>
          </a:p>
        </p:txBody>
      </p:sp>
      <p:sp>
        <p:nvSpPr>
          <p:cNvPr id="2136" name="Google Shape;2136;p39"/>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Par mums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375A8B-9AAD-468D-AE45-CB1D483E06F9}"/>
              </a:ext>
            </a:extLst>
          </p:cNvPr>
          <p:cNvSpPr>
            <a:spLocks noGrp="1"/>
          </p:cNvSpPr>
          <p:nvPr>
            <p:ph type="body" idx="1"/>
          </p:nvPr>
        </p:nvSpPr>
        <p:spPr/>
        <p:txBody>
          <a:bodyPr/>
          <a:lstStyle/>
          <a:p>
            <a:r>
              <a:rPr lang="lv-LV" sz="2000" b="1" dirty="0" err="1">
                <a:solidFill>
                  <a:schemeClr val="tx2">
                    <a:lumMod val="50000"/>
                  </a:schemeClr>
                </a:solidFill>
              </a:rPr>
              <a:t>Istādes</a:t>
            </a:r>
            <a:r>
              <a:rPr lang="lv-LV" sz="2000" b="1" dirty="0">
                <a:solidFill>
                  <a:schemeClr val="tx2">
                    <a:lumMod val="50000"/>
                  </a:schemeClr>
                </a:solidFill>
              </a:rPr>
              <a:t> vadītāja </a:t>
            </a:r>
            <a:r>
              <a:rPr lang="lv-LV" sz="2000" dirty="0">
                <a:solidFill>
                  <a:schemeClr val="tx2">
                    <a:lumMod val="50000"/>
                  </a:schemeClr>
                </a:solidFill>
              </a:rPr>
              <a:t>– Jeļena </a:t>
            </a:r>
            <a:r>
              <a:rPr lang="lv-LV" sz="2000" dirty="0" err="1">
                <a:solidFill>
                  <a:schemeClr val="tx2">
                    <a:lumMod val="50000"/>
                  </a:schemeClr>
                </a:solidFill>
              </a:rPr>
              <a:t>Tratinko</a:t>
            </a:r>
            <a:r>
              <a:rPr lang="lv-LV" sz="2000" dirty="0">
                <a:solidFill>
                  <a:schemeClr val="tx2">
                    <a:lumMod val="50000"/>
                  </a:schemeClr>
                </a:solidFill>
              </a:rPr>
              <a:t>, tālr. 63181384, 29325515 </a:t>
            </a:r>
          </a:p>
          <a:p>
            <a:endParaRPr lang="lv-LV" sz="2000" dirty="0">
              <a:solidFill>
                <a:schemeClr val="tx2">
                  <a:lumMod val="50000"/>
                </a:schemeClr>
              </a:solidFill>
            </a:endParaRPr>
          </a:p>
          <a:p>
            <a:r>
              <a:rPr lang="lv-LV" sz="2000" b="1" dirty="0" err="1">
                <a:solidFill>
                  <a:schemeClr val="tx2">
                    <a:lumMod val="50000"/>
                  </a:schemeClr>
                </a:solidFill>
              </a:rPr>
              <a:t>Vaditājas</a:t>
            </a:r>
            <a:r>
              <a:rPr lang="lv-LV" sz="2000" b="1" dirty="0">
                <a:solidFill>
                  <a:schemeClr val="tx2">
                    <a:lumMod val="50000"/>
                  </a:schemeClr>
                </a:solidFill>
              </a:rPr>
              <a:t> vietnieks </a:t>
            </a:r>
            <a:r>
              <a:rPr lang="lv-LV" sz="2000" dirty="0">
                <a:solidFill>
                  <a:schemeClr val="tx2">
                    <a:lumMod val="50000"/>
                  </a:schemeClr>
                </a:solidFill>
              </a:rPr>
              <a:t>– Liene Kaminska, tālr. 24821743 </a:t>
            </a:r>
          </a:p>
          <a:p>
            <a:endParaRPr lang="lv-LV" sz="2000" dirty="0">
              <a:solidFill>
                <a:schemeClr val="tx2">
                  <a:lumMod val="50000"/>
                </a:schemeClr>
              </a:solidFill>
            </a:endParaRPr>
          </a:p>
          <a:p>
            <a:r>
              <a:rPr lang="lv-LV" sz="2000" b="1" dirty="0" err="1">
                <a:solidFill>
                  <a:schemeClr val="tx2">
                    <a:lumMod val="50000"/>
                  </a:schemeClr>
                </a:solidFill>
              </a:rPr>
              <a:t>Facebook</a:t>
            </a:r>
            <a:r>
              <a:rPr lang="lv-LV" sz="2000" b="1" dirty="0">
                <a:solidFill>
                  <a:schemeClr val="tx2">
                    <a:lumMod val="50000"/>
                  </a:schemeClr>
                </a:solidFill>
              </a:rPr>
              <a:t> lapa </a:t>
            </a:r>
            <a:r>
              <a:rPr lang="lv-LV" sz="2000" dirty="0">
                <a:solidFill>
                  <a:schemeClr val="tx2">
                    <a:lumMod val="50000"/>
                  </a:schemeClr>
                </a:solidFill>
              </a:rPr>
              <a:t>– Tukuma pirmsskolas izglītības iestāde “Pasaciņa”</a:t>
            </a:r>
          </a:p>
          <a:p>
            <a:endParaRPr lang="lv-LV" sz="2000" dirty="0">
              <a:solidFill>
                <a:schemeClr val="tx2">
                  <a:lumMod val="50000"/>
                </a:schemeClr>
              </a:solidFill>
            </a:endParaRPr>
          </a:p>
          <a:p>
            <a:r>
              <a:rPr lang="lv-LV" sz="2000" b="1" dirty="0">
                <a:solidFill>
                  <a:schemeClr val="tx2">
                    <a:lumMod val="50000"/>
                  </a:schemeClr>
                </a:solidFill>
              </a:rPr>
              <a:t>Mājaslapa</a:t>
            </a:r>
            <a:r>
              <a:rPr lang="lv-LV" sz="2000" dirty="0">
                <a:solidFill>
                  <a:schemeClr val="tx2">
                    <a:lumMod val="50000"/>
                  </a:schemeClr>
                </a:solidFill>
              </a:rPr>
              <a:t> – www.tukumapasacina.lv </a:t>
            </a:r>
          </a:p>
          <a:p>
            <a:endParaRPr lang="lv-LV" sz="2000" dirty="0">
              <a:solidFill>
                <a:schemeClr val="tx2">
                  <a:lumMod val="50000"/>
                </a:schemeClr>
              </a:solidFill>
            </a:endParaRPr>
          </a:p>
          <a:p>
            <a:r>
              <a:rPr lang="lv-LV" sz="2000" b="1" dirty="0">
                <a:solidFill>
                  <a:schemeClr val="tx2">
                    <a:lumMod val="50000"/>
                  </a:schemeClr>
                </a:solidFill>
              </a:rPr>
              <a:t>Medmāsa</a:t>
            </a:r>
            <a:r>
              <a:rPr lang="lv-LV" sz="2000" dirty="0">
                <a:solidFill>
                  <a:schemeClr val="tx2">
                    <a:lumMod val="50000"/>
                  </a:schemeClr>
                </a:solidFill>
              </a:rPr>
              <a:t> - 26610508</a:t>
            </a:r>
            <a:endParaRPr lang="en-US" sz="2000" dirty="0">
              <a:solidFill>
                <a:schemeClr val="tx2">
                  <a:lumMod val="50000"/>
                </a:schemeClr>
              </a:solidFill>
            </a:endParaRPr>
          </a:p>
        </p:txBody>
      </p:sp>
      <p:sp>
        <p:nvSpPr>
          <p:cNvPr id="3" name="Title 2">
            <a:extLst>
              <a:ext uri="{FF2B5EF4-FFF2-40B4-BE49-F238E27FC236}">
                <a16:creationId xmlns:a16="http://schemas.microsoft.com/office/drawing/2014/main" id="{7A5FC38C-DE72-4C26-8DEE-0B246C7947A9}"/>
              </a:ext>
            </a:extLst>
          </p:cNvPr>
          <p:cNvSpPr>
            <a:spLocks noGrp="1"/>
          </p:cNvSpPr>
          <p:nvPr>
            <p:ph type="ctrTitle"/>
          </p:nvPr>
        </p:nvSpPr>
        <p:spPr/>
        <p:txBody>
          <a:bodyPr/>
          <a:lstStyle/>
          <a:p>
            <a:r>
              <a:rPr lang="lv-LV" dirty="0"/>
              <a:t>Kontakti</a:t>
            </a:r>
            <a:endParaRPr lang="en-US" dirty="0"/>
          </a:p>
        </p:txBody>
      </p:sp>
    </p:spTree>
    <p:extLst>
      <p:ext uri="{BB962C8B-B14F-4D97-AF65-F5344CB8AC3E}">
        <p14:creationId xmlns:p14="http://schemas.microsoft.com/office/powerpoint/2010/main" val="84701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7"/>
        <p:cNvGrpSpPr/>
        <p:nvPr/>
      </p:nvGrpSpPr>
      <p:grpSpPr>
        <a:xfrm>
          <a:off x="0" y="0"/>
          <a:ext cx="0" cy="0"/>
          <a:chOff x="0" y="0"/>
          <a:chExt cx="0" cy="0"/>
        </a:xfrm>
      </p:grpSpPr>
      <p:sp>
        <p:nvSpPr>
          <p:cNvPr id="3498" name="Google Shape;3498;p73"/>
          <p:cNvSpPr txBox="1">
            <a:spLocks noGrp="1"/>
          </p:cNvSpPr>
          <p:nvPr>
            <p:ph type="ctrTitle" idx="4"/>
          </p:nvPr>
        </p:nvSpPr>
        <p:spPr>
          <a:xfrm>
            <a:off x="735749" y="506839"/>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sz="8800" dirty="0"/>
              <a:t>Uz tikšanos!</a:t>
            </a:r>
            <a:endParaRPr sz="8800" dirty="0"/>
          </a:p>
        </p:txBody>
      </p:sp>
      <p:pic>
        <p:nvPicPr>
          <p:cNvPr id="15" name="Picture 14">
            <a:extLst>
              <a:ext uri="{FF2B5EF4-FFF2-40B4-BE49-F238E27FC236}">
                <a16:creationId xmlns:a16="http://schemas.microsoft.com/office/drawing/2014/main" id="{68CB5AE6-877C-4258-BFC7-6AF3E77C2F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469" b="90000" l="9453" r="90000">
                        <a14:foregroundMark x1="19219" y1="70859" x2="19219" y2="70859"/>
                        <a14:foregroundMark x1="18594" y1="75781" x2="18594" y2="75781"/>
                        <a14:foregroundMark x1="28281" y1="79688" x2="28281" y2="79688"/>
                        <a14:foregroundMark x1="75078" y1="88516" x2="75078" y2="88516"/>
                        <a14:foregroundMark x1="69844" y1="73672" x2="69844" y2="73672"/>
                        <a14:foregroundMark x1="42656" y1="8828" x2="42656" y2="8828"/>
                        <a14:foregroundMark x1="45234" y1="8594" x2="45234" y2="8594"/>
                        <a14:foregroundMark x1="44766" y1="5469" x2="44766" y2="5469"/>
                        <a14:foregroundMark x1="9453" y1="30234" x2="9453" y2="30234"/>
                        <a14:foregroundMark x1="72891" y1="81797" x2="72891" y2="81797"/>
                        <a14:foregroundMark x1="26172" y1="82188" x2="26172" y2="82188"/>
                        <a14:foregroundMark x1="41016" y1="81563" x2="41016" y2="81563"/>
                        <a14:foregroundMark x1="73203" y1="81094" x2="73203" y2="81094"/>
                        <a14:foregroundMark x1="83906" y1="81250" x2="83906" y2="81250"/>
                        <a14:foregroundMark x1="87891" y1="18359" x2="87891" y2="18359"/>
                        <a14:foregroundMark x1="87734" y1="18125" x2="87734" y2="18125"/>
                        <a14:foregroundMark x1="87266" y1="18047" x2="87266" y2="18047"/>
                        <a14:foregroundMark x1="16875" y1="79688" x2="16875" y2="79688"/>
                      </a14:backgroundRemoval>
                    </a14:imgEffect>
                  </a14:imgLayer>
                </a14:imgProps>
              </a:ext>
            </a:extLst>
          </a:blip>
          <a:srcRect b="32024"/>
          <a:stretch/>
        </p:blipFill>
        <p:spPr>
          <a:xfrm>
            <a:off x="735749" y="1130394"/>
            <a:ext cx="4541108" cy="3086850"/>
          </a:xfrm>
          <a:prstGeom prst="rect">
            <a:avLst/>
          </a:prstGeom>
        </p:spPr>
      </p:pic>
      <p:pic>
        <p:nvPicPr>
          <p:cNvPr id="16" name="Picture 15">
            <a:extLst>
              <a:ext uri="{FF2B5EF4-FFF2-40B4-BE49-F238E27FC236}">
                <a16:creationId xmlns:a16="http://schemas.microsoft.com/office/drawing/2014/main" id="{9CB5C4A8-DF2A-41ED-B1B7-4883D67021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469" b="90000" l="9453" r="90000">
                        <a14:foregroundMark x1="19219" y1="70859" x2="19219" y2="70859"/>
                        <a14:foregroundMark x1="18594" y1="75781" x2="18594" y2="75781"/>
                        <a14:foregroundMark x1="28281" y1="79688" x2="28281" y2="79688"/>
                        <a14:foregroundMark x1="75078" y1="88516" x2="75078" y2="88516"/>
                        <a14:foregroundMark x1="69844" y1="73672" x2="69844" y2="73672"/>
                        <a14:foregroundMark x1="42656" y1="8828" x2="42656" y2="8828"/>
                        <a14:foregroundMark x1="45234" y1="8594" x2="45234" y2="8594"/>
                        <a14:foregroundMark x1="44766" y1="5469" x2="44766" y2="5469"/>
                        <a14:foregroundMark x1="9453" y1="30234" x2="9453" y2="30234"/>
                        <a14:foregroundMark x1="72891" y1="81797" x2="72891" y2="81797"/>
                        <a14:foregroundMark x1="26172" y1="82188" x2="26172" y2="82188"/>
                        <a14:foregroundMark x1="41016" y1="81563" x2="41016" y2="81563"/>
                        <a14:foregroundMark x1="73203" y1="81094" x2="73203" y2="81094"/>
                        <a14:foregroundMark x1="83906" y1="81250" x2="83906" y2="81250"/>
                        <a14:foregroundMark x1="87891" y1="18359" x2="87891" y2="18359"/>
                        <a14:foregroundMark x1="87734" y1="18125" x2="87734" y2="18125"/>
                        <a14:foregroundMark x1="87266" y1="18047" x2="87266" y2="18047"/>
                        <a14:foregroundMark x1="16875" y1="79688" x2="16875" y2="79688"/>
                      </a14:backgroundRemoval>
                    </a14:imgEffect>
                  </a14:imgLayer>
                </a14:imgProps>
              </a:ext>
            </a:extLst>
          </a:blip>
          <a:srcRect t="67062"/>
          <a:stretch/>
        </p:blipFill>
        <p:spPr>
          <a:xfrm>
            <a:off x="3445495" y="3056585"/>
            <a:ext cx="3662723" cy="12064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301" y="978681"/>
            <a:ext cx="8616875" cy="1631216"/>
          </a:xfrm>
          <a:prstGeom prst="rect">
            <a:avLst/>
          </a:prstGeom>
        </p:spPr>
        <p:txBody>
          <a:bodyPr wrap="square">
            <a:spAutoFit/>
          </a:bodyPr>
          <a:lstStyle/>
          <a:p>
            <a:pPr fontAlgn="base"/>
            <a:r>
              <a:rPr lang="lv-LV" sz="2000" b="1" dirty="0">
                <a:solidFill>
                  <a:schemeClr val="accent1">
                    <a:lumMod val="50000"/>
                  </a:schemeClr>
                </a:solidFill>
              </a:rPr>
              <a:t>Izglītības iestādes misija </a:t>
            </a:r>
            <a:r>
              <a:rPr lang="lv-LV" sz="2000" dirty="0">
                <a:solidFill>
                  <a:schemeClr val="accent6">
                    <a:lumMod val="75000"/>
                  </a:schemeClr>
                </a:solidFill>
              </a:rPr>
              <a:t>– Pilnveidot kompetenču pieeju mācību saturā, veicot audzināšanas un mācību procesu, kurā izglītojamie praktiskā darbībā integrēti apgūst zināšanas, izpratni un </a:t>
            </a:r>
            <a:r>
              <a:rPr lang="lv-LV" sz="2000" dirty="0" err="1">
                <a:solidFill>
                  <a:schemeClr val="accent6">
                    <a:lumMod val="75000"/>
                  </a:schemeClr>
                </a:solidFill>
              </a:rPr>
              <a:t>pamatprasmes</a:t>
            </a:r>
            <a:r>
              <a:rPr lang="lv-LV" sz="2000" dirty="0">
                <a:solidFill>
                  <a:schemeClr val="accent6">
                    <a:lumMod val="75000"/>
                  </a:schemeClr>
                </a:solidFill>
              </a:rPr>
              <a:t> visās mācību jomās, attīsta caurviju prasmes un veido vērtībās balstītus ieradumus. </a:t>
            </a:r>
          </a:p>
        </p:txBody>
      </p:sp>
      <p:sp>
        <p:nvSpPr>
          <p:cNvPr id="3" name="Rectangle 2"/>
          <p:cNvSpPr/>
          <p:nvPr/>
        </p:nvSpPr>
        <p:spPr>
          <a:xfrm>
            <a:off x="275581" y="2609897"/>
            <a:ext cx="8132782" cy="1015663"/>
          </a:xfrm>
          <a:prstGeom prst="rect">
            <a:avLst/>
          </a:prstGeom>
        </p:spPr>
        <p:txBody>
          <a:bodyPr wrap="square">
            <a:spAutoFit/>
          </a:bodyPr>
          <a:lstStyle/>
          <a:p>
            <a:r>
              <a:rPr lang="lv-LV" sz="2000" b="1" dirty="0">
                <a:solidFill>
                  <a:schemeClr val="accent1">
                    <a:lumMod val="50000"/>
                  </a:schemeClr>
                </a:solidFill>
              </a:rPr>
              <a:t>Izglītības iestādes vīzija</a:t>
            </a:r>
            <a:r>
              <a:rPr lang="lv-LV" sz="2000" dirty="0"/>
              <a:t> </a:t>
            </a:r>
            <a:r>
              <a:rPr lang="lv-LV" sz="2000" dirty="0" smtClean="0">
                <a:solidFill>
                  <a:schemeClr val="accent6">
                    <a:lumMod val="75000"/>
                  </a:schemeClr>
                </a:solidFill>
              </a:rPr>
              <a:t>- </a:t>
            </a:r>
            <a:r>
              <a:rPr lang="lv-LV" sz="2000" dirty="0">
                <a:solidFill>
                  <a:schemeClr val="accent6">
                    <a:lumMod val="75000"/>
                  </a:schemeClr>
                </a:solidFill>
              </a:rPr>
              <a:t>par izglītojamo – Iestāde, kurā bērns ir ieinteresēts, motivēts, patstāvīgs, zinātkārs, radošs un tic brīnumiem nebaidoties kļūdīties.</a:t>
            </a:r>
          </a:p>
        </p:txBody>
      </p:sp>
      <p:sp>
        <p:nvSpPr>
          <p:cNvPr id="4" name="Rectangle 3"/>
          <p:cNvSpPr/>
          <p:nvPr/>
        </p:nvSpPr>
        <p:spPr>
          <a:xfrm>
            <a:off x="321301" y="3724218"/>
            <a:ext cx="8041342" cy="707886"/>
          </a:xfrm>
          <a:prstGeom prst="rect">
            <a:avLst/>
          </a:prstGeom>
        </p:spPr>
        <p:txBody>
          <a:bodyPr wrap="square">
            <a:spAutoFit/>
          </a:bodyPr>
          <a:lstStyle/>
          <a:p>
            <a:r>
              <a:rPr lang="lv-LV" sz="2000" b="1" dirty="0">
                <a:solidFill>
                  <a:schemeClr val="accent1">
                    <a:lumMod val="50000"/>
                  </a:schemeClr>
                </a:solidFill>
              </a:rPr>
              <a:t>Izglītības iestādes vērtības </a:t>
            </a:r>
            <a:r>
              <a:rPr lang="lv-LV" sz="2000" b="1" dirty="0" err="1">
                <a:solidFill>
                  <a:schemeClr val="accent1">
                    <a:lumMod val="50000"/>
                  </a:schemeClr>
                </a:solidFill>
              </a:rPr>
              <a:t>cilvēkcentrētā</a:t>
            </a:r>
            <a:r>
              <a:rPr lang="lv-LV" sz="2000" b="1" dirty="0">
                <a:solidFill>
                  <a:schemeClr val="accent1">
                    <a:lumMod val="50000"/>
                  </a:schemeClr>
                </a:solidFill>
              </a:rPr>
              <a:t> veidā </a:t>
            </a:r>
            <a:r>
              <a:rPr lang="lv-LV" sz="2000" dirty="0">
                <a:solidFill>
                  <a:schemeClr val="accent6">
                    <a:lumMod val="75000"/>
                  </a:schemeClr>
                </a:solidFill>
              </a:rPr>
              <a:t>– bērns, drošība, cieņa.</a:t>
            </a:r>
          </a:p>
        </p:txBody>
      </p:sp>
    </p:spTree>
    <p:extLst>
      <p:ext uri="{BB962C8B-B14F-4D97-AF65-F5344CB8AC3E}">
        <p14:creationId xmlns:p14="http://schemas.microsoft.com/office/powerpoint/2010/main" val="126742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2141" name="Google Shape;2141;p40"/>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v-LV" dirty="0"/>
              <a:t>Ikdiena</a:t>
            </a:r>
            <a:endParaRPr dirty="0"/>
          </a:p>
        </p:txBody>
      </p:sp>
      <p:sp>
        <p:nvSpPr>
          <p:cNvPr id="2163" name="Google Shape;2163;p40"/>
          <p:cNvSpPr txBox="1">
            <a:spLocks noGrp="1"/>
          </p:cNvSpPr>
          <p:nvPr>
            <p:ph type="subTitle" idx="18"/>
          </p:nvPr>
        </p:nvSpPr>
        <p:spPr>
          <a:xfrm>
            <a:off x="1602099" y="1949039"/>
            <a:ext cx="6821900" cy="7992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600" dirty="0" err="1">
                <a:solidFill>
                  <a:schemeClr val="accent6">
                    <a:lumMod val="75000"/>
                  </a:schemeClr>
                </a:solidFill>
              </a:rPr>
              <a:t>Mācību</a:t>
            </a:r>
            <a:r>
              <a:rPr lang="en-US" sz="1600" dirty="0">
                <a:solidFill>
                  <a:schemeClr val="accent6">
                    <a:lumMod val="75000"/>
                  </a:schemeClr>
                </a:solidFill>
              </a:rPr>
              <a:t> </a:t>
            </a:r>
            <a:r>
              <a:rPr lang="en-US" sz="1600" dirty="0" err="1">
                <a:solidFill>
                  <a:schemeClr val="accent6">
                    <a:lumMod val="75000"/>
                  </a:schemeClr>
                </a:solidFill>
              </a:rPr>
              <a:t>procesa</a:t>
            </a:r>
            <a:r>
              <a:rPr lang="en-US" sz="1600" dirty="0">
                <a:solidFill>
                  <a:schemeClr val="accent6">
                    <a:lumMod val="75000"/>
                  </a:schemeClr>
                </a:solidFill>
              </a:rPr>
              <a:t> </a:t>
            </a:r>
            <a:r>
              <a:rPr lang="en-US" sz="1600" dirty="0" err="1">
                <a:solidFill>
                  <a:schemeClr val="accent6">
                    <a:lumMod val="75000"/>
                  </a:schemeClr>
                </a:solidFill>
              </a:rPr>
              <a:t>laikā</a:t>
            </a:r>
            <a:r>
              <a:rPr lang="en-US" sz="1600" dirty="0">
                <a:solidFill>
                  <a:schemeClr val="accent6">
                    <a:lumMod val="75000"/>
                  </a:schemeClr>
                </a:solidFill>
              </a:rPr>
              <a:t> </a:t>
            </a:r>
            <a:r>
              <a:rPr lang="en-US" sz="1600" dirty="0" err="1">
                <a:solidFill>
                  <a:schemeClr val="accent6">
                    <a:lumMod val="75000"/>
                  </a:schemeClr>
                </a:solidFill>
              </a:rPr>
              <a:t>atbalstoši</a:t>
            </a:r>
            <a:r>
              <a:rPr lang="en-US" sz="1600" dirty="0">
                <a:solidFill>
                  <a:schemeClr val="accent6">
                    <a:lumMod val="75000"/>
                  </a:schemeClr>
                </a:solidFill>
              </a:rPr>
              <a:t> </a:t>
            </a:r>
            <a:r>
              <a:rPr lang="en-US" sz="1600" dirty="0" err="1">
                <a:solidFill>
                  <a:schemeClr val="accent6">
                    <a:lumMod val="75000"/>
                  </a:schemeClr>
                </a:solidFill>
              </a:rPr>
              <a:t>ir</a:t>
            </a:r>
            <a:r>
              <a:rPr lang="en-US" sz="1600" dirty="0">
                <a:solidFill>
                  <a:schemeClr val="accent6">
                    <a:lumMod val="75000"/>
                  </a:schemeClr>
                </a:solidFill>
              </a:rPr>
              <a:t> </a:t>
            </a:r>
            <a:r>
              <a:rPr lang="en-US" sz="1600" dirty="0" err="1">
                <a:solidFill>
                  <a:schemeClr val="accent6">
                    <a:lumMod val="75000"/>
                  </a:schemeClr>
                </a:solidFill>
              </a:rPr>
              <a:t>mūzikas</a:t>
            </a:r>
            <a:r>
              <a:rPr lang="en-US" sz="1600" dirty="0">
                <a:solidFill>
                  <a:schemeClr val="accent6">
                    <a:lumMod val="75000"/>
                  </a:schemeClr>
                </a:solidFill>
              </a:rPr>
              <a:t> un </a:t>
            </a:r>
            <a:r>
              <a:rPr lang="en-US" sz="1600" dirty="0" err="1">
                <a:solidFill>
                  <a:schemeClr val="accent6">
                    <a:lumMod val="75000"/>
                  </a:schemeClr>
                </a:solidFill>
              </a:rPr>
              <a:t>sporta</a:t>
            </a:r>
            <a:r>
              <a:rPr lang="en-US" sz="1600" dirty="0">
                <a:solidFill>
                  <a:schemeClr val="accent6">
                    <a:lumMod val="75000"/>
                  </a:schemeClr>
                </a:solidFill>
              </a:rPr>
              <a:t> </a:t>
            </a:r>
            <a:r>
              <a:rPr lang="en-US" sz="1600" dirty="0" err="1">
                <a:solidFill>
                  <a:schemeClr val="accent6">
                    <a:lumMod val="75000"/>
                  </a:schemeClr>
                </a:solidFill>
              </a:rPr>
              <a:t>pedagogi</a:t>
            </a:r>
            <a:r>
              <a:rPr lang="en-US" sz="1600" dirty="0">
                <a:solidFill>
                  <a:schemeClr val="accent6">
                    <a:lumMod val="75000"/>
                  </a:schemeClr>
                </a:solidFill>
              </a:rPr>
              <a:t>, </a:t>
            </a:r>
            <a:r>
              <a:rPr lang="en-US" sz="1600" dirty="0" err="1">
                <a:solidFill>
                  <a:schemeClr val="accent6">
                    <a:lumMod val="75000"/>
                  </a:schemeClr>
                </a:solidFill>
              </a:rPr>
              <a:t>kā</a:t>
            </a:r>
            <a:r>
              <a:rPr lang="en-US" sz="1600" dirty="0">
                <a:solidFill>
                  <a:schemeClr val="accent6">
                    <a:lumMod val="75000"/>
                  </a:schemeClr>
                </a:solidFill>
              </a:rPr>
              <a:t> </a:t>
            </a:r>
            <a:r>
              <a:rPr lang="en-US" sz="1600" dirty="0" err="1">
                <a:solidFill>
                  <a:schemeClr val="accent6">
                    <a:lumMod val="75000"/>
                  </a:schemeClr>
                </a:solidFill>
              </a:rPr>
              <a:t>arī</a:t>
            </a:r>
            <a:r>
              <a:rPr lang="en-US" sz="1600" dirty="0">
                <a:solidFill>
                  <a:schemeClr val="accent6">
                    <a:lumMod val="75000"/>
                  </a:schemeClr>
                </a:solidFill>
              </a:rPr>
              <a:t> </a:t>
            </a:r>
            <a:r>
              <a:rPr lang="en-US" sz="1600" dirty="0" err="1">
                <a:solidFill>
                  <a:schemeClr val="accent6">
                    <a:lumMod val="75000"/>
                  </a:schemeClr>
                </a:solidFill>
              </a:rPr>
              <a:t>logopēds</a:t>
            </a:r>
            <a:r>
              <a:rPr lang="en-US" sz="1600" dirty="0">
                <a:solidFill>
                  <a:schemeClr val="accent6">
                    <a:lumMod val="75000"/>
                  </a:schemeClr>
                </a:solidFill>
              </a:rPr>
              <a:t> un </a:t>
            </a:r>
            <a:r>
              <a:rPr lang="en-US" sz="1600" dirty="0" err="1">
                <a:solidFill>
                  <a:schemeClr val="accent6">
                    <a:lumMod val="75000"/>
                  </a:schemeClr>
                </a:solidFill>
              </a:rPr>
              <a:t>sociālais</a:t>
            </a:r>
            <a:r>
              <a:rPr lang="en-US" sz="1600" dirty="0">
                <a:solidFill>
                  <a:schemeClr val="accent6">
                    <a:lumMod val="75000"/>
                  </a:schemeClr>
                </a:solidFill>
              </a:rPr>
              <a:t> </a:t>
            </a:r>
            <a:r>
              <a:rPr lang="en-US" sz="1600" dirty="0" err="1">
                <a:solidFill>
                  <a:schemeClr val="accent6">
                    <a:lumMod val="75000"/>
                  </a:schemeClr>
                </a:solidFill>
              </a:rPr>
              <a:t>pedagogs</a:t>
            </a:r>
            <a:r>
              <a:rPr lang="en-US" sz="1600" dirty="0">
                <a:solidFill>
                  <a:schemeClr val="accent6">
                    <a:lumMod val="75000"/>
                  </a:schemeClr>
                </a:solidFill>
              </a:rPr>
              <a:t>.</a:t>
            </a:r>
            <a:endParaRPr sz="1600" dirty="0">
              <a:solidFill>
                <a:schemeClr val="accent6">
                  <a:lumMod val="75000"/>
                </a:schemeClr>
              </a:solidFill>
            </a:endParaRPr>
          </a:p>
        </p:txBody>
      </p:sp>
      <p:sp>
        <p:nvSpPr>
          <p:cNvPr id="56" name="Google Shape;2163;p40">
            <a:extLst>
              <a:ext uri="{FF2B5EF4-FFF2-40B4-BE49-F238E27FC236}">
                <a16:creationId xmlns:a16="http://schemas.microsoft.com/office/drawing/2014/main" id="{DB3E15AB-4424-4BE5-9844-A19A43EDA92F}"/>
              </a:ext>
            </a:extLst>
          </p:cNvPr>
          <p:cNvSpPr txBox="1">
            <a:spLocks/>
          </p:cNvSpPr>
          <p:nvPr/>
        </p:nvSpPr>
        <p:spPr>
          <a:xfrm>
            <a:off x="1636357" y="1361582"/>
            <a:ext cx="5871286" cy="5457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285750" indent="-285750">
              <a:buFont typeface="Arial" panose="020B0604020202020204" pitchFamily="34" charset="0"/>
              <a:buChar char="•"/>
            </a:pPr>
            <a:r>
              <a:rPr lang="lv-LV" sz="1600" dirty="0" smtClean="0">
                <a:solidFill>
                  <a:schemeClr val="accent6">
                    <a:lumMod val="75000"/>
                  </a:schemeClr>
                </a:solidFill>
              </a:rPr>
              <a:t>Mēs nodrošinām mācību procesu visas dienas garumā</a:t>
            </a:r>
          </a:p>
          <a:p>
            <a:pPr marL="0" indent="0"/>
            <a:endParaRPr lang="en-US" sz="1600" dirty="0">
              <a:solidFill>
                <a:schemeClr val="accent6">
                  <a:lumMod val="75000"/>
                </a:schemeClr>
              </a:solidFill>
            </a:endParaRPr>
          </a:p>
        </p:txBody>
      </p:sp>
      <p:sp>
        <p:nvSpPr>
          <p:cNvPr id="58" name="Google Shape;2163;p40">
            <a:extLst>
              <a:ext uri="{FF2B5EF4-FFF2-40B4-BE49-F238E27FC236}">
                <a16:creationId xmlns:a16="http://schemas.microsoft.com/office/drawing/2014/main" id="{47CB970B-5FBF-4CE5-8F57-748377094866}"/>
              </a:ext>
            </a:extLst>
          </p:cNvPr>
          <p:cNvSpPr txBox="1">
            <a:spLocks/>
          </p:cNvSpPr>
          <p:nvPr/>
        </p:nvSpPr>
        <p:spPr>
          <a:xfrm>
            <a:off x="1602099" y="2861556"/>
            <a:ext cx="6753385" cy="79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285750" indent="-285750">
              <a:buFont typeface="Arial" panose="020B0604020202020204" pitchFamily="34" charset="0"/>
              <a:buChar char="•"/>
            </a:pPr>
            <a:r>
              <a:rPr lang="en-US" sz="1600" dirty="0" err="1">
                <a:solidFill>
                  <a:schemeClr val="accent6">
                    <a:lumMod val="75000"/>
                  </a:schemeClr>
                </a:solidFill>
              </a:rPr>
              <a:t>Pedagogiem</a:t>
            </a:r>
            <a:r>
              <a:rPr lang="en-US" sz="1600" dirty="0">
                <a:solidFill>
                  <a:schemeClr val="accent6">
                    <a:lumMod val="75000"/>
                  </a:schemeClr>
                </a:solidFill>
              </a:rPr>
              <a:t> un </a:t>
            </a:r>
            <a:r>
              <a:rPr lang="en-US" sz="1600" dirty="0" err="1">
                <a:solidFill>
                  <a:schemeClr val="accent6">
                    <a:lumMod val="75000"/>
                  </a:schemeClr>
                </a:solidFill>
              </a:rPr>
              <a:t>vecākiem</a:t>
            </a:r>
            <a:r>
              <a:rPr lang="en-US" sz="1600" dirty="0">
                <a:solidFill>
                  <a:schemeClr val="accent6">
                    <a:lumMod val="75000"/>
                  </a:schemeClr>
                </a:solidFill>
              </a:rPr>
              <a:t> </a:t>
            </a:r>
            <a:r>
              <a:rPr lang="en-US" sz="1600" dirty="0" err="1">
                <a:solidFill>
                  <a:schemeClr val="accent6">
                    <a:lumMod val="75000"/>
                  </a:schemeClr>
                </a:solidFill>
              </a:rPr>
              <a:t>vienojoties</a:t>
            </a:r>
            <a:r>
              <a:rPr lang="en-US" sz="1600" dirty="0" smtClean="0">
                <a:solidFill>
                  <a:schemeClr val="accent6">
                    <a:lumMod val="75000"/>
                  </a:schemeClr>
                </a:solidFill>
              </a:rPr>
              <a:t>,</a:t>
            </a:r>
            <a:r>
              <a:rPr lang="lv-LV" sz="1600" dirty="0" smtClean="0">
                <a:solidFill>
                  <a:schemeClr val="accent6">
                    <a:lumMod val="75000"/>
                  </a:schemeClr>
                </a:solidFill>
              </a:rPr>
              <a:t> </a:t>
            </a:r>
            <a:r>
              <a:rPr lang="lv-LV" sz="1600" dirty="0" err="1" smtClean="0">
                <a:solidFill>
                  <a:schemeClr val="accent6">
                    <a:lumMod val="75000"/>
                  </a:schemeClr>
                </a:solidFill>
              </a:rPr>
              <a:t>jaunuzņemtie</a:t>
            </a:r>
            <a:r>
              <a:rPr lang="lv-LV" sz="1600" dirty="0" smtClean="0">
                <a:solidFill>
                  <a:schemeClr val="accent6">
                    <a:lumMod val="75000"/>
                  </a:schemeClr>
                </a:solidFill>
              </a:rPr>
              <a:t> </a:t>
            </a:r>
            <a:r>
              <a:rPr lang="en-US" sz="1600" dirty="0" err="1" smtClean="0">
                <a:solidFill>
                  <a:schemeClr val="accent6">
                    <a:lumMod val="75000"/>
                  </a:schemeClr>
                </a:solidFill>
              </a:rPr>
              <a:t>bērni</a:t>
            </a:r>
            <a:r>
              <a:rPr lang="en-US" sz="1600" dirty="0" smtClean="0">
                <a:solidFill>
                  <a:schemeClr val="accent6">
                    <a:lumMod val="75000"/>
                  </a:schemeClr>
                </a:solidFill>
              </a:rPr>
              <a:t> </a:t>
            </a:r>
            <a:r>
              <a:rPr lang="en-US" sz="1600" dirty="0" err="1">
                <a:solidFill>
                  <a:schemeClr val="accent6">
                    <a:lumMod val="75000"/>
                  </a:schemeClr>
                </a:solidFill>
              </a:rPr>
              <a:t>bērnudārza</a:t>
            </a:r>
            <a:r>
              <a:rPr lang="en-US" sz="1600" dirty="0">
                <a:solidFill>
                  <a:schemeClr val="accent6">
                    <a:lumMod val="75000"/>
                  </a:schemeClr>
                </a:solidFill>
              </a:rPr>
              <a:t> </a:t>
            </a:r>
            <a:r>
              <a:rPr lang="en-US" sz="1600" dirty="0" err="1">
                <a:solidFill>
                  <a:schemeClr val="accent6">
                    <a:lumMod val="75000"/>
                  </a:schemeClr>
                </a:solidFill>
              </a:rPr>
              <a:t>gaitas</a:t>
            </a:r>
            <a:r>
              <a:rPr lang="en-US" sz="1600" dirty="0">
                <a:solidFill>
                  <a:schemeClr val="accent6">
                    <a:lumMod val="75000"/>
                  </a:schemeClr>
                </a:solidFill>
              </a:rPr>
              <a:t> </a:t>
            </a:r>
            <a:r>
              <a:rPr lang="en-US" sz="1600" dirty="0" err="1" smtClean="0">
                <a:solidFill>
                  <a:schemeClr val="accent6">
                    <a:lumMod val="75000"/>
                  </a:schemeClr>
                </a:solidFill>
              </a:rPr>
              <a:t>uzsāk</a:t>
            </a:r>
            <a:r>
              <a:rPr lang="lv-LV" sz="1600" dirty="0">
                <a:solidFill>
                  <a:schemeClr val="accent6">
                    <a:lumMod val="75000"/>
                  </a:schemeClr>
                </a:solidFill>
              </a:rPr>
              <a:t> </a:t>
            </a:r>
            <a:r>
              <a:rPr lang="en-US" sz="1600" dirty="0" err="1" smtClean="0">
                <a:solidFill>
                  <a:schemeClr val="accent6">
                    <a:lumMod val="75000"/>
                  </a:schemeClr>
                </a:solidFill>
              </a:rPr>
              <a:t>pakāpeniski</a:t>
            </a:r>
            <a:r>
              <a:rPr lang="en-US" sz="1600" dirty="0">
                <a:solidFill>
                  <a:schemeClr val="accent6">
                    <a:lumMod val="75000"/>
                  </a:schemeClr>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idx="1"/>
          </p:nvPr>
        </p:nvSpPr>
        <p:spPr>
          <a:xfrm>
            <a:off x="736646" y="1184438"/>
            <a:ext cx="7704000" cy="3513000"/>
          </a:xfrm>
        </p:spPr>
        <p:txBody>
          <a:bodyPr/>
          <a:lstStyle/>
          <a:p>
            <a:pPr marL="538480" indent="0" algn="just">
              <a:spcAft>
                <a:spcPts val="25"/>
              </a:spcAft>
              <a:buNone/>
            </a:pPr>
            <a:endParaRPr lang="lv-LV" sz="16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buFont typeface="Symbol" panose="05050102010706020507" pitchFamily="18" charset="2"/>
              <a:buChar char=""/>
            </a:pPr>
            <a:r>
              <a:rPr lang="lv-LV" sz="16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Kvalitatīva izglītība no 1,5 gadu vecuma</a:t>
            </a:r>
            <a:r>
              <a:rPr lang="lv-LV" sz="1600"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lv-LV" sz="16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buFont typeface="Symbol" panose="05050102010706020507" pitchFamily="18" charset="2"/>
              <a:buChar char=""/>
            </a:pPr>
            <a:r>
              <a:rPr lang="lv-LV" sz="16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Angļu valodas nodarbības bērniem no 5 gadu vecuma (maksas</a:t>
            </a:r>
            <a:r>
              <a:rPr lang="lv-LV" sz="1600"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lv-LV" sz="16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Symbol" panose="05050102010706020507" pitchFamily="18" charset="2"/>
              <a:buChar char=""/>
            </a:pPr>
            <a:r>
              <a:rPr lang="lv-LV" sz="16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Ir iespēja apmeklēt iestādē un ārpus dažādus </a:t>
            </a:r>
            <a:r>
              <a:rPr lang="lv-LV" sz="1600" dirty="0" err="1"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kultūrpasākumus</a:t>
            </a:r>
            <a:r>
              <a:rPr lang="lv-LV" sz="1600"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lv-LV" sz="16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viesizrādes, koncertus, leļļu teātrus, kino, ar Tukuma novada Domes un bērnu vecāku atbalstu. </a:t>
            </a:r>
          </a:p>
          <a:p>
            <a:pPr marL="342900" lvl="0" indent="-342900">
              <a:buFont typeface="Symbol" panose="05050102010706020507" pitchFamily="18" charset="2"/>
              <a:buChar char=""/>
            </a:pPr>
            <a:r>
              <a:rPr lang="lv-LV" sz="16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Iestāde apmaksā transporta pakalpojuma sniegšanu ar iespēju bērniem piedalīties ekskursijās, apmeklēt muzejus, izstādes.</a:t>
            </a:r>
          </a:p>
          <a:p>
            <a:pPr marL="342900" lvl="0" indent="-342900">
              <a:buFont typeface="Symbol" panose="05050102010706020507" pitchFamily="18" charset="2"/>
              <a:buChar char=""/>
            </a:pPr>
            <a:r>
              <a:rPr lang="lv-LV" sz="16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 Sadarbībā ar Tukuma futbola kluba pārstāvjiem 5-6 gadus bērniem katru gadu ir piedāvājums piedalīties kluba rīkotā pasākumā. </a:t>
            </a:r>
          </a:p>
          <a:p>
            <a:pPr marL="342900" lvl="0" indent="-342900">
              <a:spcAft>
                <a:spcPts val="800"/>
              </a:spcAft>
              <a:buFont typeface="Symbol" panose="05050102010706020507" pitchFamily="18" charset="2"/>
              <a:buChar char=""/>
            </a:pPr>
            <a:r>
              <a:rPr lang="lv-LV" sz="16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Eiropas fonda ietvaros iestādē organizē sporta pasākumus, sadarbībā ar Tukuma novada Domes sporta speciālistu.</a:t>
            </a:r>
          </a:p>
          <a:p>
            <a:endParaRPr lang="lv-LV" sz="16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Virsraksts 2"/>
          <p:cNvSpPr>
            <a:spLocks noGrp="1"/>
          </p:cNvSpPr>
          <p:nvPr>
            <p:ph type="ctrTitle"/>
          </p:nvPr>
        </p:nvSpPr>
        <p:spPr>
          <a:xfrm>
            <a:off x="636633" y="314325"/>
            <a:ext cx="7672500" cy="672219"/>
          </a:xfrm>
        </p:spPr>
        <p:txBody>
          <a:bodyPr>
            <a:normAutofit fontScale="90000"/>
          </a:bodyPr>
          <a:lstStyle/>
          <a:p>
            <a:r>
              <a:rPr lang="lv-LV" dirty="0"/>
              <a:t>Iestādes īpašie </a:t>
            </a:r>
            <a:r>
              <a:rPr lang="lv-LV" sz="3300" dirty="0"/>
              <a:t>piedāvājumi</a:t>
            </a:r>
            <a:r>
              <a:rPr lang="lv-LV" dirty="0"/>
              <a:t/>
            </a:r>
            <a:br>
              <a:rPr lang="lv-LV" dirty="0"/>
            </a:br>
            <a:endParaRPr lang="lv-LV" dirty="0"/>
          </a:p>
        </p:txBody>
      </p:sp>
    </p:spTree>
    <p:extLst>
      <p:ext uri="{BB962C8B-B14F-4D97-AF65-F5344CB8AC3E}">
        <p14:creationId xmlns:p14="http://schemas.microsoft.com/office/powerpoint/2010/main" val="110410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41"/>
          <p:cNvSpPr txBox="1">
            <a:spLocks noGrp="1"/>
          </p:cNvSpPr>
          <p:nvPr>
            <p:ph type="subTitle" idx="1"/>
          </p:nvPr>
        </p:nvSpPr>
        <p:spPr>
          <a:xfrm>
            <a:off x="749508" y="1535096"/>
            <a:ext cx="7335125" cy="253239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v-LV" sz="1800" b="1" dirty="0">
                <a:solidFill>
                  <a:schemeClr val="accent1">
                    <a:lumMod val="75000"/>
                  </a:schemeClr>
                </a:solidFill>
              </a:rPr>
              <a:t>Vadītāja</a:t>
            </a:r>
            <a:r>
              <a:rPr lang="lv-LV" sz="1800" dirty="0"/>
              <a:t> - </a:t>
            </a:r>
            <a:r>
              <a:rPr lang="lv-LV" sz="1800" i="1" dirty="0"/>
              <a:t>Jeļena </a:t>
            </a:r>
            <a:r>
              <a:rPr lang="lv-LV" sz="1800" i="1" dirty="0" err="1"/>
              <a:t>Tratinko</a:t>
            </a:r>
            <a:r>
              <a:rPr lang="lv-LV" sz="1800" i="1" dirty="0"/>
              <a:t> </a:t>
            </a:r>
          </a:p>
          <a:p>
            <a:pPr marL="0" lvl="0" indent="0" algn="l" rtl="0">
              <a:spcBef>
                <a:spcPts val="0"/>
              </a:spcBef>
              <a:spcAft>
                <a:spcPts val="0"/>
              </a:spcAft>
              <a:buNone/>
            </a:pPr>
            <a:endParaRPr lang="lv-LV" sz="1800" i="1" dirty="0"/>
          </a:p>
          <a:p>
            <a:pPr marL="0" lvl="0" indent="0" algn="l" rtl="0">
              <a:spcBef>
                <a:spcPts val="0"/>
              </a:spcBef>
              <a:spcAft>
                <a:spcPts val="0"/>
              </a:spcAft>
              <a:buNone/>
            </a:pPr>
            <a:r>
              <a:rPr lang="lv-LV" sz="1800" b="1" dirty="0">
                <a:solidFill>
                  <a:schemeClr val="accent1">
                    <a:lumMod val="75000"/>
                  </a:schemeClr>
                </a:solidFill>
              </a:rPr>
              <a:t>Vadītājas vietniece izglītības jomā pirmsskolā - </a:t>
            </a:r>
            <a:r>
              <a:rPr lang="lv-LV" sz="1800" i="1" dirty="0"/>
              <a:t>Liene Kaminska</a:t>
            </a:r>
          </a:p>
          <a:p>
            <a:pPr marL="0" lvl="0" indent="0" algn="l" rtl="0">
              <a:spcBef>
                <a:spcPts val="0"/>
              </a:spcBef>
              <a:spcAft>
                <a:spcPts val="0"/>
              </a:spcAft>
              <a:buNone/>
            </a:pPr>
            <a:r>
              <a:rPr lang="lv-LV" sz="1800" i="1" dirty="0"/>
              <a:t> </a:t>
            </a:r>
          </a:p>
          <a:p>
            <a:pPr marL="0" lvl="0" indent="0" algn="l" rtl="0">
              <a:spcBef>
                <a:spcPts val="0"/>
              </a:spcBef>
              <a:spcAft>
                <a:spcPts val="0"/>
              </a:spcAft>
              <a:buNone/>
            </a:pPr>
            <a:r>
              <a:rPr lang="lv-LV" sz="1800" b="1" i="1" dirty="0">
                <a:solidFill>
                  <a:schemeClr val="accent1">
                    <a:lumMod val="75000"/>
                  </a:schemeClr>
                </a:solidFill>
              </a:rPr>
              <a:t>S</a:t>
            </a:r>
            <a:r>
              <a:rPr lang="lv-LV" sz="1800" b="1" dirty="0">
                <a:solidFill>
                  <a:schemeClr val="accent1">
                    <a:lumMod val="75000"/>
                  </a:schemeClr>
                </a:solidFill>
              </a:rPr>
              <a:t>porta skolotājas - </a:t>
            </a:r>
            <a:r>
              <a:rPr lang="lv-LV" sz="1800" i="1" dirty="0"/>
              <a:t>Liene Sunne, Māra Sūniņa </a:t>
            </a:r>
          </a:p>
          <a:p>
            <a:pPr marL="0" lvl="0" indent="0" algn="l" rtl="0">
              <a:spcBef>
                <a:spcPts val="0"/>
              </a:spcBef>
              <a:spcAft>
                <a:spcPts val="0"/>
              </a:spcAft>
              <a:buNone/>
            </a:pPr>
            <a:endParaRPr lang="lv-LV" sz="1800" i="1" dirty="0"/>
          </a:p>
          <a:p>
            <a:pPr marL="0" lvl="0" indent="0" algn="l" rtl="0">
              <a:spcBef>
                <a:spcPts val="0"/>
              </a:spcBef>
              <a:spcAft>
                <a:spcPts val="0"/>
              </a:spcAft>
              <a:buNone/>
            </a:pPr>
            <a:r>
              <a:rPr lang="lv-LV" sz="1800" b="1" dirty="0">
                <a:solidFill>
                  <a:schemeClr val="accent1">
                    <a:lumMod val="75000"/>
                  </a:schemeClr>
                </a:solidFill>
              </a:rPr>
              <a:t>Mūzikas skolotājas - </a:t>
            </a:r>
            <a:r>
              <a:rPr lang="lv-LV" sz="1800" i="1" dirty="0"/>
              <a:t>Madara Rutka, Ilze Jaunzeme </a:t>
            </a:r>
          </a:p>
          <a:p>
            <a:pPr marL="0" lvl="0" indent="0" algn="l" rtl="0">
              <a:spcBef>
                <a:spcPts val="0"/>
              </a:spcBef>
              <a:spcAft>
                <a:spcPts val="0"/>
              </a:spcAft>
              <a:buNone/>
            </a:pPr>
            <a:endParaRPr lang="lv-LV" sz="1800" i="1" dirty="0"/>
          </a:p>
          <a:p>
            <a:pPr marL="0" lvl="0" indent="0" algn="l" rtl="0">
              <a:spcBef>
                <a:spcPts val="0"/>
              </a:spcBef>
              <a:spcAft>
                <a:spcPts val="0"/>
              </a:spcAft>
              <a:buNone/>
            </a:pPr>
            <a:r>
              <a:rPr lang="lv-LV" sz="1800" b="1" dirty="0">
                <a:solidFill>
                  <a:schemeClr val="accent1">
                    <a:lumMod val="75000"/>
                  </a:schemeClr>
                </a:solidFill>
              </a:rPr>
              <a:t>Sociālais darbinieks </a:t>
            </a:r>
            <a:r>
              <a:rPr lang="lv-LV" sz="1800" dirty="0"/>
              <a:t>- </a:t>
            </a:r>
            <a:r>
              <a:rPr lang="lv-LV" sz="1800" i="1" dirty="0"/>
              <a:t>Rita Kalniņa</a:t>
            </a:r>
          </a:p>
          <a:p>
            <a:pPr marL="0" lvl="0" indent="0" algn="l" rtl="0">
              <a:spcBef>
                <a:spcPts val="0"/>
              </a:spcBef>
              <a:spcAft>
                <a:spcPts val="0"/>
              </a:spcAft>
              <a:buNone/>
            </a:pPr>
            <a:endParaRPr lang="lv-LV" sz="1800" i="1" dirty="0"/>
          </a:p>
          <a:p>
            <a:pPr marL="0" lvl="0" indent="0" algn="l" rtl="0">
              <a:spcBef>
                <a:spcPts val="0"/>
              </a:spcBef>
              <a:spcAft>
                <a:spcPts val="0"/>
              </a:spcAft>
              <a:buNone/>
            </a:pPr>
            <a:r>
              <a:rPr lang="lv-LV" sz="1800" b="1" dirty="0">
                <a:solidFill>
                  <a:schemeClr val="accent1">
                    <a:lumMod val="75000"/>
                  </a:schemeClr>
                </a:solidFill>
              </a:rPr>
              <a:t>Logopēdi</a:t>
            </a:r>
            <a:r>
              <a:rPr lang="lv-LV" sz="1800" dirty="0"/>
              <a:t>- </a:t>
            </a:r>
            <a:r>
              <a:rPr lang="lv-LV" sz="1800" i="1" dirty="0"/>
              <a:t>Daira </a:t>
            </a:r>
            <a:r>
              <a:rPr lang="lv-LV" sz="1800" i="1" dirty="0" err="1"/>
              <a:t>Krauce</a:t>
            </a:r>
            <a:r>
              <a:rPr lang="lv-LV" sz="1800" i="1" dirty="0"/>
              <a:t>, Dace Kaminska</a:t>
            </a:r>
            <a:endParaRPr sz="1800" i="1" dirty="0"/>
          </a:p>
        </p:txBody>
      </p:sp>
      <p:sp>
        <p:nvSpPr>
          <p:cNvPr id="2172" name="Google Shape;2172;p41"/>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txBox="1">
            <a:spLocks noGrp="1"/>
          </p:cNvSpPr>
          <p:nvPr>
            <p:ph type="ctrTitle"/>
          </p:nvPr>
        </p:nvSpPr>
        <p:spPr>
          <a:xfrm>
            <a:off x="2919188" y="533934"/>
            <a:ext cx="3295533" cy="57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v-LV" dirty="0"/>
              <a:t>Mūsu komanda</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2" name="Google Shape;2172;p41"/>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Redzējums par skolēnu">
            <a:extLst>
              <a:ext uri="{FF2B5EF4-FFF2-40B4-BE49-F238E27FC236}">
                <a16:creationId xmlns:a16="http://schemas.microsoft.com/office/drawing/2014/main" id="{E9060FC0-E542-489D-8BDA-C00036CAF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488" y="868173"/>
            <a:ext cx="5744578" cy="305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64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7"/>
        <p:cNvGrpSpPr/>
        <p:nvPr/>
      </p:nvGrpSpPr>
      <p:grpSpPr>
        <a:xfrm>
          <a:off x="0" y="0"/>
          <a:ext cx="0" cy="0"/>
          <a:chOff x="0" y="0"/>
          <a:chExt cx="0" cy="0"/>
        </a:xfrm>
      </p:grpSpPr>
      <p:sp>
        <p:nvSpPr>
          <p:cNvPr id="2178" name="Google Shape;2178;p42"/>
          <p:cNvSpPr txBox="1">
            <a:spLocks noGrp="1"/>
          </p:cNvSpPr>
          <p:nvPr>
            <p:ph type="subTitle" idx="1"/>
          </p:nvPr>
        </p:nvSpPr>
        <p:spPr>
          <a:xfrm flipH="1">
            <a:off x="-1" y="935183"/>
            <a:ext cx="8447809" cy="3834244"/>
          </a:xfrm>
          <a:prstGeom prst="rect">
            <a:avLst/>
          </a:prstGeom>
        </p:spPr>
        <p:txBody>
          <a:bodyPr spcFirstLastPara="1" wrap="square" lIns="91425" tIns="91425" rIns="91425" bIns="91425" anchor="ctr" anchorCtr="0">
            <a:noAutofit/>
          </a:bodyPr>
          <a:lstStyle/>
          <a:p>
            <a:pPr algn="just"/>
            <a:r>
              <a:rPr lang="lv-LV" dirty="0" smtClean="0">
                <a:solidFill>
                  <a:schemeClr val="accent6">
                    <a:lumMod val="75000"/>
                  </a:schemeClr>
                </a:solidFill>
              </a:rPr>
              <a:t>	</a:t>
            </a:r>
            <a:r>
              <a:rPr lang="lv-LV" dirty="0" err="1" smtClean="0">
                <a:solidFill>
                  <a:schemeClr val="accent6">
                    <a:lumMod val="75000"/>
                  </a:schemeClr>
                </a:solidFill>
              </a:rPr>
              <a:t>Trīsreizējās</a:t>
            </a:r>
            <a:r>
              <a:rPr lang="lv-LV" dirty="0" smtClean="0">
                <a:solidFill>
                  <a:schemeClr val="accent6">
                    <a:lumMod val="75000"/>
                  </a:schemeClr>
                </a:solidFill>
              </a:rPr>
              <a:t> </a:t>
            </a:r>
            <a:r>
              <a:rPr lang="lv-LV" dirty="0">
                <a:solidFill>
                  <a:schemeClr val="accent6">
                    <a:lumMod val="75000"/>
                  </a:schemeClr>
                </a:solidFill>
              </a:rPr>
              <a:t>kompleksās ēdināšanas pakalpojuma cena bērniem vecumā no 1,5 - 4 gadiem (ieskaitot pievienotās vērtības nodokli un pašvaldības līdzfinansējumu) 4,06 EUR (četri eiro un 6 centi) dienā, tai skaitā </a:t>
            </a:r>
            <a:r>
              <a:rPr lang="lv-LV" b="1" u="sng" dirty="0">
                <a:solidFill>
                  <a:schemeClr val="accent6">
                    <a:lumMod val="75000"/>
                  </a:schemeClr>
                </a:solidFill>
              </a:rPr>
              <a:t>VECĀKU maksājuma daļa 2,89 EUR (divi eiro 89 centi) </a:t>
            </a:r>
            <a:r>
              <a:rPr lang="lv-LV" dirty="0">
                <a:solidFill>
                  <a:schemeClr val="accent6">
                    <a:lumMod val="75000"/>
                  </a:schemeClr>
                </a:solidFill>
              </a:rPr>
              <a:t>vienam Izglītojamam. Rēķinus par ēdināšanas pakalpojumu vecāks saņem līgumā norādītajā e-pastā. Pakalpojuma sniedzēja pienākums nodrošināt ar speciāliem pārtikas produktiem bērnus, kuriem ir noteikta diēta vai speciāls uzturs. </a:t>
            </a:r>
          </a:p>
          <a:p>
            <a:pPr algn="just"/>
            <a:r>
              <a:rPr lang="lv-LV" dirty="0" smtClean="0">
                <a:solidFill>
                  <a:schemeClr val="accent6">
                    <a:lumMod val="75000"/>
                  </a:schemeClr>
                </a:solidFill>
              </a:rPr>
              <a:t>	3</a:t>
            </a:r>
            <a:r>
              <a:rPr lang="lv-LV" dirty="0">
                <a:solidFill>
                  <a:schemeClr val="accent6">
                    <a:lumMod val="75000"/>
                  </a:schemeClr>
                </a:solidFill>
              </a:rPr>
              <a:t>+ karte (</a:t>
            </a:r>
            <a:r>
              <a:rPr lang="lv-LV" dirty="0" err="1">
                <a:solidFill>
                  <a:schemeClr val="accent6">
                    <a:lumMod val="75000"/>
                  </a:schemeClr>
                </a:solidFill>
              </a:rPr>
              <a:t>daudzbērnu</a:t>
            </a:r>
            <a:r>
              <a:rPr lang="lv-LV" dirty="0">
                <a:solidFill>
                  <a:schemeClr val="accent6">
                    <a:lumMod val="75000"/>
                  </a:schemeClr>
                </a:solidFill>
              </a:rPr>
              <a:t> ģimenes </a:t>
            </a:r>
            <a:r>
              <a:rPr lang="lv-LV" dirty="0" smtClean="0">
                <a:solidFill>
                  <a:schemeClr val="accent6">
                    <a:lumMod val="75000"/>
                  </a:schemeClr>
                </a:solidFill>
              </a:rPr>
              <a:t>statuss) </a:t>
            </a:r>
            <a:r>
              <a:rPr lang="lv-LV" dirty="0">
                <a:solidFill>
                  <a:schemeClr val="accent6">
                    <a:lumMod val="75000"/>
                  </a:schemeClr>
                </a:solidFill>
              </a:rPr>
              <a:t>nodrošina 81% atlaidi ēdināšanai. </a:t>
            </a:r>
            <a:br>
              <a:rPr lang="lv-LV" dirty="0">
                <a:solidFill>
                  <a:schemeClr val="accent6">
                    <a:lumMod val="75000"/>
                  </a:schemeClr>
                </a:solidFill>
              </a:rPr>
            </a:br>
            <a:r>
              <a:rPr lang="lv-LV" dirty="0">
                <a:solidFill>
                  <a:schemeClr val="accent6">
                    <a:lumMod val="75000"/>
                  </a:schemeClr>
                </a:solidFill>
              </a:rPr>
              <a:t/>
            </a:r>
            <a:br>
              <a:rPr lang="lv-LV" dirty="0">
                <a:solidFill>
                  <a:schemeClr val="accent6">
                    <a:lumMod val="75000"/>
                  </a:schemeClr>
                </a:solidFill>
              </a:rPr>
            </a:br>
            <a:r>
              <a:rPr lang="lv-LV" dirty="0" err="1">
                <a:solidFill>
                  <a:schemeClr val="accent6">
                    <a:lumMod val="75000"/>
                  </a:schemeClr>
                </a:solidFill>
              </a:rPr>
              <a:t>Trīsreizējās</a:t>
            </a:r>
            <a:r>
              <a:rPr lang="lv-LV" dirty="0">
                <a:solidFill>
                  <a:schemeClr val="accent6">
                    <a:lumMod val="75000"/>
                  </a:schemeClr>
                </a:solidFill>
              </a:rPr>
              <a:t> kompleksās ēdināšanas pakalpojuma cena bērniem vecumā no 5 - 6 gadiem (ieskaitot pievienotās vērtības nodokli un pašvaldības līdzfinansējumu) 4,06 EUR (četri eiro un 6 centi) dienā, tai skaitā </a:t>
            </a:r>
            <a:r>
              <a:rPr lang="lv-LV" b="1" u="sng" dirty="0">
                <a:solidFill>
                  <a:schemeClr val="accent6">
                    <a:lumMod val="75000"/>
                  </a:schemeClr>
                </a:solidFill>
              </a:rPr>
              <a:t>VECĀKU maksājuma daļa 0,00 EUR (nulle eiro un 0 centi) </a:t>
            </a:r>
            <a:r>
              <a:rPr lang="lv-LV" dirty="0">
                <a:solidFill>
                  <a:schemeClr val="accent6">
                    <a:lumMod val="75000"/>
                  </a:schemeClr>
                </a:solidFill>
              </a:rPr>
              <a:t>vienam Izglītojamam.​</a:t>
            </a:r>
          </a:p>
          <a:p>
            <a:pPr marL="0" lvl="0" indent="0" algn="just" rtl="0">
              <a:spcBef>
                <a:spcPts val="0"/>
              </a:spcBef>
              <a:spcAft>
                <a:spcPts val="0"/>
              </a:spcAft>
              <a:buNone/>
            </a:pPr>
            <a:endParaRPr b="1" dirty="0">
              <a:solidFill>
                <a:schemeClr val="accent6">
                  <a:lumMod val="75000"/>
                </a:schemeClr>
              </a:solidFill>
            </a:endParaRPr>
          </a:p>
        </p:txBody>
      </p:sp>
      <p:sp>
        <p:nvSpPr>
          <p:cNvPr id="2179" name="Google Shape;2179;p42"/>
          <p:cNvSpPr txBox="1">
            <a:spLocks noGrp="1"/>
          </p:cNvSpPr>
          <p:nvPr>
            <p:ph type="ctrTitle"/>
          </p:nvPr>
        </p:nvSpPr>
        <p:spPr>
          <a:xfrm flipH="1">
            <a:off x="1698171" y="247135"/>
            <a:ext cx="6421896" cy="93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t>Ēdināšanas</a:t>
            </a:r>
            <a:r>
              <a:rPr lang="en-US" dirty="0"/>
              <a:t> </a:t>
            </a:r>
            <a:r>
              <a:rPr lang="lv-LV" dirty="0"/>
              <a:t>p</a:t>
            </a:r>
            <a:r>
              <a:rPr lang="en-US" dirty="0" err="1"/>
              <a:t>akalpojums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85;p43"/>
          <p:cNvSpPr txBox="1">
            <a:spLocks/>
          </p:cNvSpPr>
          <p:nvPr/>
        </p:nvSpPr>
        <p:spPr>
          <a:xfrm>
            <a:off x="1023505" y="2643187"/>
            <a:ext cx="7162556" cy="91886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lv-LV" sz="1600"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Ja bērns ir saslimis vai neieradīsies iestādē, vecākiem: – </a:t>
            </a:r>
            <a:r>
              <a:rPr lang="lv-LV" sz="1600" b="1"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līdz plkst. 7.45 ziņot e-klasē vai pa tālruni 26610508 (īsziņa) </a:t>
            </a:r>
            <a:r>
              <a:rPr lang="lv-LV" sz="1600"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(izglītības iestādes medmāsa). </a:t>
            </a:r>
          </a:p>
          <a:p>
            <a:pPr marL="285750" indent="-285750">
              <a:buFont typeface="Arial" panose="020B0604020202020204" pitchFamily="34" charset="0"/>
              <a:buChar char="•"/>
            </a:pPr>
            <a:r>
              <a:rPr lang="lv-LV" sz="1600"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Pēc ilgstošas prombūtnes atgriežoties iestādē, vecākiem </a:t>
            </a:r>
            <a:r>
              <a:rPr lang="lv-LV" sz="1600" b="1"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jāpiesaka bērna ierašanās. </a:t>
            </a:r>
          </a:p>
          <a:p>
            <a:pPr marL="285750" indent="-285750">
              <a:buFont typeface="Arial" panose="020B0604020202020204" pitchFamily="34" charset="0"/>
              <a:buChar char="•"/>
            </a:pPr>
            <a:r>
              <a:rPr lang="lv-LV" sz="1600"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Ja ir kavētas 3 un vairāk dienas pēc kārtas, jāiesniedz vecāku/ ārsta zīme ar kavējuma iemeslu*</a:t>
            </a:r>
          </a:p>
          <a:p>
            <a:pPr marL="285750" indent="-285750">
              <a:buFont typeface="Arial" panose="020B0604020202020204" pitchFamily="34" charset="0"/>
              <a:buChar char="•"/>
            </a:pPr>
            <a:r>
              <a:rPr lang="lv-LV" sz="1600"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Ja vecākam ir informācija no medmāsas vai pirmsskolas pedagoga par bērna saslimšanu, atgriežoties iestādē, jāiesniedz ārsta zīme.</a:t>
            </a:r>
          </a:p>
          <a:p>
            <a:pPr marL="285750" indent="-285750">
              <a:buFont typeface="Arial" panose="020B0604020202020204" pitchFamily="34" charset="0"/>
              <a:buChar char="•"/>
            </a:pPr>
            <a:endParaRPr lang="lv-LV" sz="1600" b="1"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lv-LV" b="1"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*Ja izglītojamais nav apmeklējis izglītības iestādi un vairāk nekā trīs mācību dienas nav apguvis pirmsskolas izglītības programmu  un izglītības iestādei nav informācijas par neierašanās iemeslu vai iemesls nav uzskatāms par attaisnojošu, izglītības iestāde nekavējoties Valsts izglītības informācijas sistēmā ievada informāciju par izglītojamā kavējumiem un to iemesliem (ja tie ir zināmi), kā arī rīcību to novēršanai."</a:t>
            </a:r>
          </a:p>
          <a:p>
            <a:pPr marL="285750" indent="-285750">
              <a:buFont typeface="Arial" panose="020B0604020202020204" pitchFamily="34" charset="0"/>
              <a:buChar char="•"/>
            </a:pPr>
            <a:endParaRPr lang="lv-LV" sz="1600" b="1"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lv-LV" sz="1600" b="1" dirty="0" smtClean="0">
                <a:latin typeface="Open Sans" panose="020B0606030504020204" pitchFamily="34" charset="0"/>
                <a:ea typeface="Open Sans" panose="020B0606030504020204" pitchFamily="34" charset="0"/>
                <a:cs typeface="Open Sans" panose="020B0606030504020204" pitchFamily="34" charset="0"/>
              </a:rPr>
              <a:t>* </a:t>
            </a:r>
            <a:endParaRPr lang="lv-LV"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Google Shape;2187;p43"/>
          <p:cNvSpPr txBox="1">
            <a:spLocks/>
          </p:cNvSpPr>
          <p:nvPr/>
        </p:nvSpPr>
        <p:spPr>
          <a:xfrm>
            <a:off x="2625715" y="211714"/>
            <a:ext cx="3852000" cy="71697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lv-LV" sz="3000" b="1" dirty="0" smtClean="0">
                <a:solidFill>
                  <a:schemeClr val="accent3">
                    <a:lumMod val="50000"/>
                  </a:schemeClr>
                </a:solidFill>
                <a:latin typeface="Overpass Black" panose="020B0604020202020204" charset="0"/>
                <a:ea typeface="Open Sans" panose="020B0606030504020204" pitchFamily="34" charset="0"/>
                <a:cs typeface="Open Sans" panose="020B0606030504020204" pitchFamily="34" charset="0"/>
              </a:rPr>
              <a:t>Kavējumi</a:t>
            </a:r>
            <a:endParaRPr lang="lv-LV" sz="3000" b="1" dirty="0">
              <a:solidFill>
                <a:schemeClr val="accent3">
                  <a:lumMod val="50000"/>
                </a:schemeClr>
              </a:solidFill>
              <a:latin typeface="Overpass Black" panose="020B060402020202020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6175823"/>
      </p:ext>
    </p:extLst>
  </p:cSld>
  <p:clrMapOvr>
    <a:masterClrMapping/>
  </p:clrMapOvr>
</p:sld>
</file>

<file path=ppt/theme/theme1.xml><?xml version="1.0" encoding="utf-8"?>
<a:theme xmlns:a="http://schemas.openxmlformats.org/drawingml/2006/main" name="Aqua Marketing Plan by Slidego">
  <a:themeElements>
    <a:clrScheme name="Simple Light">
      <a:dk1>
        <a:srgbClr val="434343"/>
      </a:dk1>
      <a:lt1>
        <a:srgbClr val="FFFFFF"/>
      </a:lt1>
      <a:dk2>
        <a:srgbClr val="630742"/>
      </a:dk2>
      <a:lt2>
        <a:srgbClr val="C63D9D"/>
      </a:lt2>
      <a:accent1>
        <a:srgbClr val="C63D9D"/>
      </a:accent1>
      <a:accent2>
        <a:srgbClr val="A8D7CD"/>
      </a:accent2>
      <a:accent3>
        <a:srgbClr val="E89FDC"/>
      </a:accent3>
      <a:accent4>
        <a:srgbClr val="DC9FE8"/>
      </a:accent4>
      <a:accent5>
        <a:srgbClr val="7DC4B2"/>
      </a:accent5>
      <a:accent6>
        <a:srgbClr val="DC6FB8"/>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1273</Words>
  <Application>Microsoft Office PowerPoint</Application>
  <PresentationFormat>Slaidrāde ekrānā (16:9)</PresentationFormat>
  <Paragraphs>127</Paragraphs>
  <Slides>21</Slides>
  <Notes>13</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21</vt:i4>
      </vt:variant>
    </vt:vector>
  </HeadingPairs>
  <TitlesOfParts>
    <vt:vector size="28" baseType="lpstr">
      <vt:lpstr>Symbol</vt:lpstr>
      <vt:lpstr>Arial</vt:lpstr>
      <vt:lpstr>Open Sans ExtraBold</vt:lpstr>
      <vt:lpstr>Overpass Black</vt:lpstr>
      <vt:lpstr>Fira Sans Extra Condensed Medium</vt:lpstr>
      <vt:lpstr>Open Sans</vt:lpstr>
      <vt:lpstr>Aqua Marketing Plan by Slidego</vt:lpstr>
      <vt:lpstr>Iepazīsimies !</vt:lpstr>
      <vt:lpstr>Par mums</vt:lpstr>
      <vt:lpstr>PowerPoint prezentācija</vt:lpstr>
      <vt:lpstr>Ikdiena</vt:lpstr>
      <vt:lpstr>Iestādes īpašie piedāvājumi </vt:lpstr>
      <vt:lpstr>Mūsu komanda</vt:lpstr>
      <vt:lpstr>PowerPoint prezentācija</vt:lpstr>
      <vt:lpstr>Ēdināšanas pakalpojums</vt:lpstr>
      <vt:lpstr>PowerPoint prezentācija</vt:lpstr>
      <vt:lpstr>Veselība un higiēna</vt:lpstr>
      <vt:lpstr>Savstarpējā cieņa un sapratne</vt:lpstr>
      <vt:lpstr>Sadarbība ar vecākiem</vt:lpstr>
      <vt:lpstr>Iekšējās kārtības noteikumi</vt:lpstr>
      <vt:lpstr>PowerPoint prezentācija</vt:lpstr>
      <vt:lpstr>Uzvedības problēmas</vt:lpstr>
      <vt:lpstr>Sociālais darbinieks</vt:lpstr>
      <vt:lpstr>Sociālais darbinieks informācijas aprite</vt:lpstr>
      <vt:lpstr>Problēmjautājumu risināšanas shēma</vt:lpstr>
      <vt:lpstr>Iestādē notiek video novērošana</vt:lpstr>
      <vt:lpstr>Kontakti</vt:lpstr>
      <vt:lpstr>Uz tikšanos!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Iepazīsimies !</dc:title>
  <dc:creator>Liene</dc:creator>
  <cp:lastModifiedBy>Sport-Liene</cp:lastModifiedBy>
  <cp:revision>13</cp:revision>
  <dcterms:modified xsi:type="dcterms:W3CDTF">2023-02-02T06:41:06Z</dcterms:modified>
</cp:coreProperties>
</file>